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925" r:id="rId3"/>
    <p:sldMasterId id="2147483983" r:id="rId4"/>
    <p:sldMasterId id="2147483996" r:id="rId5"/>
    <p:sldMasterId id="2147484009" r:id="rId6"/>
  </p:sldMasterIdLst>
  <p:notesMasterIdLst>
    <p:notesMasterId r:id="rId24"/>
  </p:notesMasterIdLst>
  <p:handoutMasterIdLst>
    <p:handoutMasterId r:id="rId25"/>
  </p:handoutMasterIdLst>
  <p:sldIdLst>
    <p:sldId id="261" r:id="rId7"/>
    <p:sldId id="292" r:id="rId8"/>
    <p:sldId id="291" r:id="rId9"/>
    <p:sldId id="271" r:id="rId10"/>
    <p:sldId id="265" r:id="rId11"/>
    <p:sldId id="272" r:id="rId12"/>
    <p:sldId id="273" r:id="rId13"/>
    <p:sldId id="274" r:id="rId14"/>
    <p:sldId id="282" r:id="rId15"/>
    <p:sldId id="283" r:id="rId16"/>
    <p:sldId id="276" r:id="rId17"/>
    <p:sldId id="277" r:id="rId18"/>
    <p:sldId id="278" r:id="rId19"/>
    <p:sldId id="281" r:id="rId20"/>
    <p:sldId id="284" r:id="rId21"/>
    <p:sldId id="267" r:id="rId22"/>
    <p:sldId id="269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1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87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44C"/>
    <a:srgbClr val="DB812E"/>
    <a:srgbClr val="C6234C"/>
    <a:srgbClr val="00A581"/>
    <a:srgbClr val="BD3B55"/>
    <a:srgbClr val="294665"/>
    <a:srgbClr val="19BBB7"/>
    <a:srgbClr val="08649C"/>
    <a:srgbClr val="D9D9D9"/>
    <a:srgbClr val="9EC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79525" autoAdjust="0"/>
  </p:normalViewPr>
  <p:slideViewPr>
    <p:cSldViewPr snapToGrid="0" snapToObjects="1" showGuides="1">
      <p:cViewPr varScale="1">
        <p:scale>
          <a:sx n="90" d="100"/>
          <a:sy n="90" d="100"/>
        </p:scale>
        <p:origin x="1430" y="53"/>
      </p:cViewPr>
      <p:guideLst>
        <p:guide orient="horz" pos="1616"/>
        <p:guide pos="2880"/>
        <p:guide orient="horz" pos="16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>
        <p:scale>
          <a:sx n="160" d="100"/>
          <a:sy n="160" d="100"/>
        </p:scale>
        <p:origin x="4112" y="-272"/>
      </p:cViewPr>
      <p:guideLst>
        <p:guide orient="horz" pos="2881"/>
        <p:guide pos="2160"/>
        <p:guide orient="horz" pos="287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45997" y="8690163"/>
            <a:ext cx="246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2"/>
                </a:solidFill>
                <a:latin typeface="+mj-lt"/>
              </a:rPr>
              <a:t>SAS</a:t>
            </a:r>
            <a:r>
              <a:rPr lang="en-US" sz="1400" kern="1200" baseline="30000" dirty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rPr>
              <a:t>®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accent6"/>
                </a:solidFill>
                <a:latin typeface="+mj-lt"/>
              </a:rPr>
              <a:t>GLOBAL FORUM 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2018</a:t>
            </a:r>
          </a:p>
        </p:txBody>
      </p:sp>
      <p:sp>
        <p:nvSpPr>
          <p:cNvPr id="5" name="Rectangle 4"/>
          <p:cNvSpPr/>
          <p:nvPr/>
        </p:nvSpPr>
        <p:spPr>
          <a:xfrm>
            <a:off x="305930" y="8728635"/>
            <a:ext cx="6591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880"/>
            <a:r>
              <a:rPr lang="en-US" sz="1100" dirty="0">
                <a:solidFill>
                  <a:schemeClr val="tx2"/>
                </a:solidFill>
              </a:rPr>
              <a:t>Page </a:t>
            </a:r>
            <a:fld id="{114C7B2E-8ACE-7A49-BC19-183EB2D79019}" type="slidenum">
              <a:rPr lang="en-US" sz="1100" smtClean="0">
                <a:solidFill>
                  <a:schemeClr val="tx2"/>
                </a:solidFill>
              </a:rPr>
              <a:pPr algn="l" defTabSz="182880"/>
              <a:t>‹#›</a:t>
            </a:fld>
            <a:endParaRPr lang="en-U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0595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641097" y="1161288"/>
            <a:ext cx="5575807" cy="313639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2"/>
          <p:cNvSpPr>
            <a:spLocks noGrp="1"/>
          </p:cNvSpPr>
          <p:nvPr>
            <p:ph type="body" sz="quarter" idx="3"/>
          </p:nvPr>
        </p:nvSpPr>
        <p:spPr>
          <a:xfrm>
            <a:off x="635508" y="4471416"/>
            <a:ext cx="5586984" cy="410565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45997" y="8690163"/>
            <a:ext cx="246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2"/>
                </a:solidFill>
                <a:latin typeface="+mj-lt"/>
              </a:rPr>
              <a:t>SAS</a:t>
            </a:r>
            <a:r>
              <a:rPr lang="en-US" sz="1400" kern="1200" baseline="30000" dirty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rPr>
              <a:t>®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accent6"/>
                </a:solidFill>
                <a:latin typeface="+mj-lt"/>
              </a:rPr>
              <a:t>GLOBAL FORUM 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2018</a:t>
            </a:r>
          </a:p>
        </p:txBody>
      </p:sp>
      <p:sp>
        <p:nvSpPr>
          <p:cNvPr id="3" name="Rectangle 2"/>
          <p:cNvSpPr/>
          <p:nvPr/>
        </p:nvSpPr>
        <p:spPr>
          <a:xfrm>
            <a:off x="305930" y="8728635"/>
            <a:ext cx="6591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880"/>
            <a:r>
              <a:rPr lang="en-US" sz="1100" dirty="0">
                <a:solidFill>
                  <a:schemeClr val="tx2"/>
                </a:solidFill>
              </a:rPr>
              <a:t>Page </a:t>
            </a:r>
            <a:fld id="{114C7B2E-8ACE-7A49-BC19-183EB2D79019}" type="slidenum">
              <a:rPr lang="en-US" sz="1100" smtClean="0">
                <a:solidFill>
                  <a:schemeClr val="tx2"/>
                </a:solidFill>
              </a:rPr>
              <a:pPr algn="l" defTabSz="182880"/>
              <a:t>‹#›</a:t>
            </a:fld>
            <a:endParaRPr lang="en-U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4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82880" algn="l" defTabSz="365760" rtl="0" eaLnBrk="1" latinLnBrk="0" hangingPunct="1">
      <a:lnSpc>
        <a:spcPct val="85000"/>
      </a:lnSpc>
      <a:spcBef>
        <a:spcPts val="800"/>
      </a:spcBef>
      <a:buClr>
        <a:schemeClr val="tx1"/>
      </a:buClr>
      <a:buSzPct val="80000"/>
      <a:buFont typeface="Arial" charset="0"/>
      <a:buChar char="•"/>
      <a:defRPr sz="1200" kern="1200" baseline="0">
        <a:solidFill>
          <a:schemeClr val="tx1"/>
        </a:solidFill>
        <a:effectLst/>
        <a:latin typeface="+mn-lt"/>
        <a:ea typeface="+mn-ea"/>
        <a:cs typeface="Arial" pitchFamily="34" charset="0"/>
      </a:defRPr>
    </a:lvl1pPr>
    <a:lvl2pPr marL="342900" indent="-182880" algn="l" defTabSz="365760" rtl="0" eaLnBrk="1" latinLnBrk="0" hangingPunct="1">
      <a:lnSpc>
        <a:spcPct val="85000"/>
      </a:lnSpc>
      <a:spcBef>
        <a:spcPts val="800"/>
      </a:spcBef>
      <a:buClr>
        <a:schemeClr val="tx1">
          <a:lumMod val="65000"/>
          <a:lumOff val="35000"/>
        </a:schemeClr>
      </a:buClr>
      <a:buSzPct val="80000"/>
      <a:buFont typeface="Arial" charset="0"/>
      <a:buChar char="•"/>
      <a:tabLst/>
      <a:defRPr sz="1200" kern="1200" baseline="0">
        <a:solidFill>
          <a:schemeClr val="tx1"/>
        </a:solidFill>
        <a:latin typeface="+mn-lt"/>
        <a:ea typeface="+mn-ea"/>
        <a:cs typeface="Arial" pitchFamily="34" charset="0"/>
      </a:defRPr>
    </a:lvl2pPr>
    <a:lvl3pPr marL="515938" indent="-182880" algn="l" defTabSz="365760" rtl="0" eaLnBrk="1" latinLnBrk="0" hangingPunct="1">
      <a:lnSpc>
        <a:spcPct val="85000"/>
      </a:lnSpc>
      <a:spcBef>
        <a:spcPts val="800"/>
      </a:spcBef>
      <a:buClr>
        <a:schemeClr val="tx1">
          <a:lumMod val="65000"/>
          <a:lumOff val="35000"/>
        </a:schemeClr>
      </a:buClr>
      <a:buSzPct val="100000"/>
      <a:buFont typeface="Calibri" panose="020F0502020204030204" pitchFamily="34" charset="0"/>
      <a:buChar char="-"/>
      <a:tabLst/>
      <a:defRPr sz="1200" kern="1200" baseline="0">
        <a:solidFill>
          <a:schemeClr val="tx1"/>
        </a:solidFill>
        <a:latin typeface="+mn-lt"/>
        <a:ea typeface="+mn-ea"/>
        <a:cs typeface="Arial" pitchFamily="34" charset="0"/>
      </a:defRPr>
    </a:lvl3pPr>
    <a:lvl4pPr marL="688975" indent="-173038" algn="l" defTabSz="685800" rtl="0" eaLnBrk="1" latinLnBrk="0" hangingPunct="1">
      <a:lnSpc>
        <a:spcPct val="100000"/>
      </a:lnSpc>
      <a:buClr>
        <a:schemeClr val="tx1">
          <a:lumMod val="65000"/>
          <a:lumOff val="35000"/>
        </a:schemeClr>
      </a:buClr>
      <a:buSzPct val="80000"/>
      <a:buFont typeface="Arial" charset="0"/>
      <a:buChar char="•"/>
      <a:tabLst/>
      <a:defRPr sz="1200" kern="1200" baseline="0">
        <a:solidFill>
          <a:schemeClr val="tx1">
            <a:lumMod val="65000"/>
            <a:lumOff val="35000"/>
          </a:schemeClr>
        </a:solidFill>
        <a:latin typeface="+mn-lt"/>
        <a:ea typeface="+mn-ea"/>
        <a:cs typeface="Arial" pitchFamily="34" charset="0"/>
      </a:defRPr>
    </a:lvl4pPr>
    <a:lvl5pPr marL="860425" indent="-165100" algn="l" defTabSz="685800" rtl="0" eaLnBrk="1" latinLnBrk="0" hangingPunct="1">
      <a:lnSpc>
        <a:spcPct val="100000"/>
      </a:lnSpc>
      <a:buClr>
        <a:schemeClr val="tx1">
          <a:lumMod val="65000"/>
          <a:lumOff val="35000"/>
        </a:schemeClr>
      </a:buClr>
      <a:buSzPct val="80000"/>
      <a:buFont typeface="Arial" charset="0"/>
      <a:buChar char="•"/>
      <a:tabLst/>
      <a:defRPr sz="1200" kern="1200" baseline="0">
        <a:solidFill>
          <a:schemeClr val="tx1">
            <a:lumMod val="65000"/>
            <a:lumOff val="35000"/>
          </a:schemeClr>
        </a:solidFill>
        <a:latin typeface="+mn-lt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Hello everyone, welcome to our super demo!</a:t>
            </a:r>
            <a:endParaRPr lang="zh-CN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Arial" pitchFamily="34" charset="0"/>
            </a:endParaRPr>
          </a:p>
          <a:p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In this demo, I will show you how to migrate SAS data sets with different encoding into SAS </a:t>
            </a:r>
            <a:r>
              <a:rPr lang="en-US" altLang="zh-CN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Viya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 with UTF8 encoding.</a:t>
            </a:r>
            <a:endParaRPr lang="zh-CN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186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Here are the steps:</a:t>
            </a:r>
            <a:endParaRPr lang="zh-CN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Arial" pitchFamily="34" charset="0"/>
            </a:endParaRPr>
          </a:p>
          <a:p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Firstly, run proc datasets in the original SAS session. Output the indexes info into an output data set by setting OUT2 option.</a:t>
            </a:r>
            <a:endParaRPr lang="zh-CN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Arial" pitchFamily="34" charset="0"/>
            </a:endParaRPr>
          </a:p>
          <a:p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We can get the index info in the RECREATE column in SAS data set. </a:t>
            </a:r>
            <a:endParaRPr lang="zh-CN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Arial" pitchFamily="34" charset="0"/>
            </a:endParaRPr>
          </a:p>
          <a:p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Then you need to run PROC DATASETS in SAS UTF-8 to recreate the indexes and integrity constraints for the UTF-8 version of your SAS data sets.</a:t>
            </a:r>
            <a:endParaRPr lang="zh-CN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Arial" pitchFamily="34" charset="0"/>
            </a:endParaRPr>
          </a:p>
          <a:p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You can use a program to re-create the indexes manually.</a:t>
            </a:r>
            <a:endParaRPr lang="zh-CN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Arial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4348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0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Nowdays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, many organizations often need to handle the characters of several different languages in the same process.</a:t>
            </a:r>
          </a:p>
          <a:p>
            <a:pPr marL="171450" marR="0" lvl="0" indent="-182880" algn="l" defTabSz="36576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charset="0"/>
              <a:buChar char="•"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SAS supports many encodings. Most of the encodings represent characters for a specific language or region. </a:t>
            </a:r>
          </a:p>
          <a:p>
            <a:pPr marL="171450" marR="0" lvl="0" indent="-182880" algn="l" defTabSz="36576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charset="0"/>
              <a:buChar char="•"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To handle data including different languages, SAS </a:t>
            </a:r>
            <a:r>
              <a:rPr lang="en-US" altLang="zh-CN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Viya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 with UTF-8 encoding is your best choice. SAS </a:t>
            </a:r>
            <a:r>
              <a:rPr lang="en-US" altLang="zh-CN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Viya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 with UTF-8 encoding includes almost all of the characters available in modern software today. </a:t>
            </a:r>
          </a:p>
          <a:p>
            <a:pPr marL="171450" marR="0" lvl="0" indent="-182880" algn="l" defTabSz="36576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charset="0"/>
              <a:buChar char="•"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What if you have SAS datasets with non-UTF8 encoding generated by you legacy SAS system and you want to migrate the dataset into SAS </a:t>
            </a:r>
            <a:r>
              <a:rPr lang="en-US" altLang="zh-CN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Viya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.</a:t>
            </a:r>
            <a:endParaRPr lang="zh-CN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Arial" pitchFamily="34" charset="0"/>
            </a:endParaRPr>
          </a:p>
          <a:p>
            <a:pPr marL="171450" marR="0" lvl="0" indent="-182880" algn="l" defTabSz="36576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charset="0"/>
              <a:buChar char="•"/>
              <a:tabLst/>
              <a:defRPr/>
            </a:pPr>
            <a:endParaRPr lang="zh-CN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Arial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7467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SAS has provided several techniques to solve the problem. CEDA is one of them.</a:t>
            </a:r>
          </a:p>
          <a:p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CEDA means ….. It is designed to enable data created in a different OS or different encoding to be processed in current encoding. When processing non-UTF-8 SAS data set in SAS </a:t>
            </a:r>
            <a:r>
              <a:rPr lang="en-US" altLang="zh-CN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Viya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, CEDA will be invoked and CEDA will transcode characters into UTF-8 encoding. </a:t>
            </a:r>
          </a:p>
          <a:p>
            <a:pPr marL="171450" marR="0" lvl="0" indent="-182880" algn="l" defTabSz="36576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charset="0"/>
              <a:buChar char="•"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This process is automatic and transparent</a:t>
            </a:r>
          </a:p>
          <a:p>
            <a:pPr marL="171450" marR="0" lvl="0" indent="-182880" algn="l" defTabSz="36576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charset="0"/>
              <a:buChar char="•"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Here is an snapshot. We try to ….</a:t>
            </a:r>
          </a:p>
          <a:p>
            <a:pPr marL="171450" marR="0" lvl="0" indent="-182880" algn="l" defTabSz="36576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charset="0"/>
              <a:buChar char="•"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CEDA does not update the original SAS data set and it will consume system resources every time you read data. If you need to use the data in SAS </a:t>
            </a:r>
            <a:r>
              <a:rPr lang="en-US" altLang="zh-CN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Viya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 from time to time, you can save a new SAS data set in SAS </a:t>
            </a:r>
            <a:r>
              <a:rPr lang="en-US" altLang="zh-CN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Viya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.</a:t>
            </a:r>
            <a:endParaRPr lang="zh-CN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Arial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4939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In many cases, CEDA can transcode the characters correctly. But sometimes, there might be truncation warnings or errors when accessing data with CEDA.</a:t>
            </a:r>
            <a:endParaRPr lang="zh-CN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Arial" pitchFamily="34" charset="0"/>
            </a:endParaRPr>
          </a:p>
          <a:p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That’s because UTF-8 is a multi-byte. Many characters that can be represented by one byte in a single-byte (SBCS) encoding need to be represented by 2,3 or more bytes in UTF-8.</a:t>
            </a:r>
          </a:p>
          <a:p>
            <a:pPr marL="171450" marR="0" lvl="0" indent="-182880" algn="l" defTabSz="36576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charset="0"/>
              <a:buChar char="•"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For example, the Euro symbol, €, is represented by one byte in WLATIN1 encoding in SAS. In SAS </a:t>
            </a:r>
            <a:r>
              <a:rPr lang="en-US" altLang="zh-CN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Viya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, the Euro symbol must be represented by 3 bytes.</a:t>
            </a:r>
            <a:endParaRPr lang="zh-CN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Arial" pitchFamily="34" charset="0"/>
            </a:endParaRPr>
          </a:p>
          <a:p>
            <a:pPr marL="171450" marR="0" lvl="0" indent="-182880" algn="l" defTabSz="36576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charset="0"/>
              <a:buChar char="•"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If the character variables space is not enough, you need to use CVP engine to expand the character variable space to prevent truncation issues.</a:t>
            </a:r>
            <a:endParaRPr lang="zh-CN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Arial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2053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71450" marR="0" lvl="0" indent="-182880" algn="l" defTabSz="36576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charset="0"/>
              <a:buChar char="•"/>
              <a:tabLst/>
              <a:defRPr/>
            </a:pPr>
            <a:r>
              <a:rPr lang="en-US" dirty="0"/>
              <a:t>CVPMULTIPLIER|CVPMULT=</a:t>
            </a:r>
            <a:r>
              <a:rPr lang="en-US" b="1" i="1" dirty="0">
                <a:effectLst/>
              </a:rPr>
              <a:t>multiplier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 </a:t>
            </a:r>
            <a:r>
              <a:rPr lang="en-US" dirty="0"/>
              <a:t>Specifies a multiplier value in order to expand character variable lengths. The algorithm is </a:t>
            </a:r>
            <a:r>
              <a:rPr lang="en-US" dirty="0" err="1"/>
              <a:t>new_length</a:t>
            </a:r>
            <a:r>
              <a:rPr lang="en-US" dirty="0"/>
              <a:t> = ceiling(</a:t>
            </a:r>
            <a:r>
              <a:rPr lang="en-US" dirty="0" err="1"/>
              <a:t>old_length</a:t>
            </a:r>
            <a:r>
              <a:rPr lang="en-US" dirty="0"/>
              <a:t> * multiplier). In SAS 9, the default value is 1.5.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 </a:t>
            </a:r>
            <a:r>
              <a:rPr lang="en-US" dirty="0"/>
              <a:t>In SAS Viya, the default value is 0 which means the multiplier is determined by CVP engine automatically.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CVP engine provide a feature to set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CVPMultiplier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 automatically 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CVPMultiplier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=0). This session describes the algorithm in details.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If CVPSEUDO is used: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In UTF-8 session, the multiplier will be set to 3 for JA and ZH, and 2 for other languages.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In MVS, the multiplier will be set to 4 for JA and ZH, and 1 for other languages.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In other sessions, the multiplier will be set to 2 for JA and ZH, and 1 for other languages.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If CVPSEUDO is not used, the value will be set based on the encoding of input dataset and the encoding of SAS session using CVP: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In UTF-8 session: </a:t>
            </a:r>
          </a:p>
          <a:p>
            <a:pPr lvl="1"/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If the input dataset is in us-ascii (7 bits ASCII) or UTF-8 encoding, the multiplier will be 1.</a:t>
            </a:r>
          </a:p>
          <a:p>
            <a:pPr lvl="1"/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Else, if the maximum character width of the input dataset is 1, the multiplier will be 2, otherwise, the multiplier will be 1.5.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In non-UTF-8 session: </a:t>
            </a:r>
          </a:p>
          <a:p>
            <a:pPr lvl="1"/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If the session encoding is single-byte, the multiplier will be 1.</a:t>
            </a:r>
          </a:p>
          <a:p>
            <a:pPr lvl="1"/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Else if the session encoding is EUC-JP, the multiplier will be 2.</a:t>
            </a:r>
          </a:p>
          <a:p>
            <a:pPr lvl="1"/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Else, if the maximum character with of session encoding is 4 bytes, the multiplier will be 2, else, it will be 1.</a:t>
            </a:r>
          </a:p>
          <a:p>
            <a:pPr marL="171450" marR="0" lvl="0" indent="-182880" algn="l" defTabSz="36576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charset="0"/>
              <a:buChar char="•"/>
              <a:tabLst/>
              <a:defRPr/>
            </a:pPr>
            <a:endParaRPr lang="zh-CN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Arial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6834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82880" algn="l" defTabSz="36576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charset="0"/>
              <a:buChar char="•"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If you need to change the expansion rate, you can specify CVPMULTIPLIER , CVPBYTES</a:t>
            </a:r>
          </a:p>
          <a:p>
            <a:pPr marL="171450" marR="0" lvl="0" indent="-182880" algn="l" defTabSz="36576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charset="0"/>
              <a:buChar char="•"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CVPMULTIPLIER  can … CVPBYTES can …</a:t>
            </a:r>
          </a:p>
          <a:p>
            <a:pPr marL="171450" marR="0" lvl="0" indent="-182880" algn="l" defTabSz="36576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charset="0"/>
              <a:buChar char="•"/>
              <a:tabLst/>
              <a:defRPr/>
            </a:pPr>
            <a:r>
              <a:rPr lang="en-US" altLang="zh-CN" sz="1200" dirty="0">
                <a:solidFill>
                  <a:schemeClr val="tx1"/>
                </a:solidFill>
              </a:rPr>
              <a:t>With CVPFORMATWIDTH </a:t>
            </a:r>
          </a:p>
          <a:p>
            <a:pPr marL="171450" marR="0" lvl="0" indent="-182880" algn="l" defTabSz="36576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charset="0"/>
              <a:buChar char="•"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By using CVP engine, CEDA can transcode the characters in SAS data set into SAS </a:t>
            </a:r>
            <a:r>
              <a:rPr lang="en-US" altLang="zh-CN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Viya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 successfully. However, if the SAS data set has format catalogs, index, you might need to migrate them to UTF-8 manually.</a:t>
            </a:r>
            <a:endParaRPr lang="zh-CN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Arial" pitchFamily="34" charset="0"/>
            </a:endParaRPr>
          </a:p>
          <a:p>
            <a:pPr marL="171450" marR="0" lvl="0" indent="-182880" algn="l" defTabSz="36576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charset="0"/>
              <a:buChar char="•"/>
              <a:tabLst/>
              <a:defRPr/>
            </a:pPr>
            <a:endParaRPr lang="zh-CN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Arial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86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CEDA does not support to transcode SAS format catalogs. </a:t>
            </a:r>
            <a:endParaRPr lang="zh-CN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Arial" pitchFamily="34" charset="0"/>
            </a:endParaRPr>
          </a:p>
          <a:p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Therefore. </a:t>
            </a:r>
            <a:r>
              <a:rPr lang="en-US" altLang="zh-CN" sz="1200" dirty="0"/>
              <a:t>If you created user-defined formats in another encoding, you will need to migrate those to the SAS </a:t>
            </a:r>
            <a:r>
              <a:rPr lang="en-US" altLang="zh-CN" sz="1200" dirty="0" err="1"/>
              <a:t>Viya</a:t>
            </a:r>
            <a:r>
              <a:rPr lang="en-US" altLang="zh-CN" sz="1200" dirty="0"/>
              <a:t> manually.</a:t>
            </a:r>
          </a:p>
          <a:p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On the lower left, you can see that </a:t>
            </a:r>
            <a:r>
              <a:rPr lang="en-US" altLang="zh-CN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DriveTrain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 has a character format Driven. On the right, you can see the definition of user defined format.</a:t>
            </a:r>
            <a:endParaRPr lang="zh-CN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Arial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3102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there are 2 steps to finish the migration. In the 1</a:t>
            </a:r>
            <a:r>
              <a:rPr lang="en-US" altLang="zh-CN" baseline="30000" dirty="0"/>
              <a:t>st</a:t>
            </a:r>
            <a:r>
              <a:rPr lang="en-US" altLang="zh-CN" dirty="0"/>
              <a:t> step, you need to run “proc format” with </a:t>
            </a:r>
            <a:r>
              <a:rPr lang="en-US" altLang="zh-CN" dirty="0" err="1"/>
              <a:t>cntlout</a:t>
            </a:r>
            <a:r>
              <a:rPr lang="en-US" altLang="zh-CN" dirty="0"/>
              <a:t> option to output the format definition into a </a:t>
            </a:r>
            <a:r>
              <a:rPr lang="en-US" altLang="zh-CN" dirty="0" err="1"/>
              <a:t>sas</a:t>
            </a:r>
            <a:r>
              <a:rPr lang="en-US" altLang="zh-CN" dirty="0"/>
              <a:t> data set. You need to run it in the SAS session where this format is generated.</a:t>
            </a:r>
          </a:p>
          <a:p>
            <a:r>
              <a:rPr lang="en-US" altLang="zh-CN" dirty="0"/>
              <a:t>Then you need to run “proc format” with </a:t>
            </a:r>
            <a:r>
              <a:rPr lang="en-US" altLang="zh-CN" dirty="0" err="1"/>
              <a:t>cntlin</a:t>
            </a:r>
            <a:r>
              <a:rPr lang="en-US" altLang="zh-CN" dirty="0"/>
              <a:t> option to re-create the format and this need to be run in SAS </a:t>
            </a:r>
            <a:r>
              <a:rPr lang="en-US" altLang="zh-CN" dirty="0" err="1"/>
              <a:t>Viya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3046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Also CEDA does not always transcode characters in indexes.</a:t>
            </a:r>
          </a:p>
          <a:p>
            <a:r>
              <a:rPr lang="en-US" altLang="zh-CN" dirty="0"/>
              <a:t>So to migrate indexes, you need to re-create the index manually.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509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7904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773321"/>
            <a:ext cx="7891272" cy="3885991"/>
          </a:xfrm>
        </p:spPr>
        <p:txBody>
          <a:bodyPr wrap="square" anchor="t" anchorCtr="0">
            <a:normAutofit/>
          </a:bodyPr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</a:rPr>
              <a:t>#SASGF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Closing Slide - Mountai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84948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72728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</a:rPr>
              <a:t>#SASGF</a:t>
            </a: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2C976-EE4B-4167-BC1A-C7598A8C78BB}"/>
              </a:ext>
            </a:extLst>
          </p:cNvPr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3290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2998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504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516609"/>
      </p:ext>
    </p:extLst>
  </p:cSld>
  <p:clrMapOvr>
    <a:masterClrMapping/>
  </p:clrMapOvr>
  <p:transition>
    <p:fad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2998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504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827328"/>
      </p:ext>
    </p:extLst>
  </p:cSld>
  <p:clrMapOvr>
    <a:masterClrMapping/>
  </p:clrMapOvr>
  <p:transition>
    <p:fade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71256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1016459"/>
            <a:ext cx="7891272" cy="3642853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084091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71256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1016459"/>
            <a:ext cx="7891272" cy="3642853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C10A4-B6F6-43BA-B3A5-E585EB844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4"/>
            <a:ext cx="1342664" cy="82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7956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71256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0421918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2998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4504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2309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30273073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dnight heade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58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55688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626364" y="969461"/>
            <a:ext cx="7891272" cy="274320"/>
          </a:xfrm>
        </p:spPr>
        <p:txBody>
          <a:bodyPr wrap="squar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71256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6364" y="1362752"/>
            <a:ext cx="7891272" cy="3358896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#SASGF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5A60FA-E131-4FBC-87A7-5079515CB5DC}"/>
              </a:ext>
            </a:extLst>
          </p:cNvPr>
          <p:cNvSpPr/>
          <p:nvPr userDrawn="1"/>
        </p:nvSpPr>
        <p:spPr>
          <a:xfrm>
            <a:off x="0" y="0"/>
            <a:ext cx="9144000" cy="758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3D5A64-B61C-43D1-9651-67C53D7087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4"/>
            <a:ext cx="1342664" cy="824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CC85C5-5669-45AB-8EE7-618DE8E8F048}"/>
              </a:ext>
            </a:extLst>
          </p:cNvPr>
          <p:cNvSpPr txBox="1"/>
          <p:nvPr userDrawn="1"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</a:rPr>
              <a:t>#SASGF</a:t>
            </a:r>
          </a:p>
        </p:txBody>
      </p:sp>
    </p:spTree>
    <p:extLst>
      <p:ext uri="{BB962C8B-B14F-4D97-AF65-F5344CB8AC3E}">
        <p14:creationId xmlns:p14="http://schemas.microsoft.com/office/powerpoint/2010/main" val="129253443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627641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71256A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7641" y="1014984"/>
            <a:ext cx="3886200" cy="3639312"/>
          </a:xfrm>
        </p:spPr>
        <p:txBody>
          <a:bodyPr wrap="square" anchor="t" anchorCtr="0">
            <a:normAutofit/>
          </a:bodyPr>
          <a:lstStyle>
            <a:lvl1pPr>
              <a:defRPr sz="2400" baseline="0">
                <a:solidFill>
                  <a:schemeClr val="tx2"/>
                </a:solidFill>
                <a:latin typeface="+mn-lt"/>
              </a:defRPr>
            </a:lvl1pPr>
            <a:lvl2pPr>
              <a:defRPr sz="2000" baseline="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>
              <a:defRPr sz="1200" baseline="0">
                <a:latin typeface="+mj-lt"/>
              </a:defRPr>
            </a:lvl4pPr>
            <a:lvl5pPr>
              <a:defRPr sz="1000" baseline="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631436" y="1014984"/>
            <a:ext cx="3886200" cy="3639312"/>
          </a:xfrm>
        </p:spPr>
        <p:txBody>
          <a:bodyPr wrap="square" anchor="t" anchorCtr="0">
            <a:normAutofit/>
          </a:bodyPr>
          <a:lstStyle>
            <a:lvl1pPr>
              <a:defRPr sz="2400" baseline="0">
                <a:solidFill>
                  <a:schemeClr val="tx2"/>
                </a:solidFill>
                <a:latin typeface="+mn-lt"/>
              </a:defRPr>
            </a:lvl1pPr>
            <a:lvl2pPr>
              <a:defRPr sz="2000" baseline="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>
              <a:defRPr sz="1200" baseline="0">
                <a:latin typeface="+mj-lt"/>
              </a:defRPr>
            </a:lvl4pPr>
            <a:lvl5pPr>
              <a:defRPr sz="1000" baseline="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645807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773321"/>
            <a:ext cx="7891272" cy="3885991"/>
          </a:xfrm>
        </p:spPr>
        <p:txBody>
          <a:bodyPr wrap="square" anchor="t" anchorCtr="0">
            <a:normAutofit/>
          </a:bodyPr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#SASGF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7EA713-50A2-4495-BF6E-5300840372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EDCA8-D701-44B6-A81C-09F1FDA8903E}"/>
              </a:ext>
            </a:extLst>
          </p:cNvPr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745CD5-C46A-4E14-80F1-A62A99FB22F0}"/>
              </a:ext>
            </a:extLst>
          </p:cNvPr>
          <p:cNvSpPr txBox="1"/>
          <p:nvPr userDrawn="1"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</a:rPr>
              <a:t>#SASGF</a:t>
            </a:r>
          </a:p>
        </p:txBody>
      </p:sp>
    </p:spTree>
    <p:extLst>
      <p:ext uri="{BB962C8B-B14F-4D97-AF65-F5344CB8AC3E}">
        <p14:creationId xmlns:p14="http://schemas.microsoft.com/office/powerpoint/2010/main" val="66279036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Closing Slide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157385"/>
      </p:ext>
    </p:extLst>
  </p:cSld>
  <p:clrMapOvr>
    <a:masterClrMapping/>
  </p:clrMapOvr>
  <p:transition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69026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EF450-E911-4CF2-9A9D-6FCB3C25B680}"/>
              </a:ext>
            </a:extLst>
          </p:cNvPr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48025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2998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504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022550"/>
      </p:ext>
    </p:extLst>
  </p:cSld>
  <p:clrMapOvr>
    <a:masterClrMapping/>
  </p:clrMapOvr>
  <p:transition>
    <p:fade/>
  </p:transition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2998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504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494204"/>
      </p:ext>
    </p:extLst>
  </p:cSld>
  <p:clrMapOvr>
    <a:masterClrMapping/>
  </p:clrMapOvr>
  <p:transition>
    <p:fade/>
  </p:transition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71256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1016459"/>
            <a:ext cx="7891272" cy="3642853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86862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1016459"/>
            <a:ext cx="7891272" cy="3642853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826127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71256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1016459"/>
            <a:ext cx="7891272" cy="3642853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E4955-3106-463B-83BC-1129E39CC8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4"/>
            <a:ext cx="1342664" cy="82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3083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71256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9715800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6764840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dnight heade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58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55688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626364" y="969461"/>
            <a:ext cx="7891272" cy="274320"/>
          </a:xfrm>
        </p:spPr>
        <p:txBody>
          <a:bodyPr wrap="squar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71256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6364" y="1362752"/>
            <a:ext cx="7891272" cy="3358896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#SASGF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195DEC-3395-46E0-A407-72CB79292980}"/>
              </a:ext>
            </a:extLst>
          </p:cNvPr>
          <p:cNvSpPr/>
          <p:nvPr userDrawn="1"/>
        </p:nvSpPr>
        <p:spPr>
          <a:xfrm>
            <a:off x="0" y="0"/>
            <a:ext cx="9144000" cy="758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189E40-00F8-4750-BD95-E908C27081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4"/>
            <a:ext cx="1342664" cy="824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C55F5B-AD80-440B-8516-7AB17377B2EB}"/>
              </a:ext>
            </a:extLst>
          </p:cNvPr>
          <p:cNvSpPr txBox="1"/>
          <p:nvPr userDrawn="1"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</a:rPr>
              <a:t>#SASGF</a:t>
            </a:r>
          </a:p>
        </p:txBody>
      </p:sp>
    </p:spTree>
    <p:extLst>
      <p:ext uri="{BB962C8B-B14F-4D97-AF65-F5344CB8AC3E}">
        <p14:creationId xmlns:p14="http://schemas.microsoft.com/office/powerpoint/2010/main" val="299544173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627641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71256A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7641" y="1014984"/>
            <a:ext cx="3886200" cy="3639312"/>
          </a:xfrm>
        </p:spPr>
        <p:txBody>
          <a:bodyPr wrap="square" anchor="t" anchorCtr="0">
            <a:normAutofit/>
          </a:bodyPr>
          <a:lstStyle>
            <a:lvl1pPr>
              <a:defRPr sz="2400" baseline="0">
                <a:solidFill>
                  <a:schemeClr val="tx2"/>
                </a:solidFill>
                <a:latin typeface="+mn-lt"/>
              </a:defRPr>
            </a:lvl1pPr>
            <a:lvl2pPr>
              <a:defRPr sz="2000" baseline="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>
              <a:defRPr sz="1200" baseline="0">
                <a:latin typeface="+mj-lt"/>
              </a:defRPr>
            </a:lvl4pPr>
            <a:lvl5pPr>
              <a:defRPr sz="1000" baseline="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631436" y="1014984"/>
            <a:ext cx="3886200" cy="3639312"/>
          </a:xfrm>
        </p:spPr>
        <p:txBody>
          <a:bodyPr wrap="square" anchor="t" anchorCtr="0">
            <a:normAutofit/>
          </a:bodyPr>
          <a:lstStyle>
            <a:lvl1pPr>
              <a:defRPr sz="2400" baseline="0">
                <a:solidFill>
                  <a:schemeClr val="tx2"/>
                </a:solidFill>
                <a:latin typeface="+mn-lt"/>
              </a:defRPr>
            </a:lvl1pPr>
            <a:lvl2pPr>
              <a:defRPr sz="2000" baseline="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>
              <a:defRPr sz="1200" baseline="0">
                <a:latin typeface="+mj-lt"/>
              </a:defRPr>
            </a:lvl4pPr>
            <a:lvl5pPr>
              <a:defRPr sz="1000" baseline="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259029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773321"/>
            <a:ext cx="7891272" cy="3885991"/>
          </a:xfrm>
        </p:spPr>
        <p:txBody>
          <a:bodyPr wrap="square" anchor="t" anchorCtr="0">
            <a:normAutofit/>
          </a:bodyPr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#SASGF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04212-DC59-4320-BD1C-246FE2941A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05AB7D-D5CD-449D-938F-411E7449AA04}"/>
              </a:ext>
            </a:extLst>
          </p:cNvPr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09B63-CA52-4FC7-BCC4-6A0C7F41A4C9}"/>
              </a:ext>
            </a:extLst>
          </p:cNvPr>
          <p:cNvSpPr txBox="1"/>
          <p:nvPr userDrawn="1"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</a:rPr>
              <a:t>#SASGF</a:t>
            </a:r>
          </a:p>
        </p:txBody>
      </p:sp>
    </p:spTree>
    <p:extLst>
      <p:ext uri="{BB962C8B-B14F-4D97-AF65-F5344CB8AC3E}">
        <p14:creationId xmlns:p14="http://schemas.microsoft.com/office/powerpoint/2010/main" val="148323890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Closing Slide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091520"/>
      </p:ext>
    </p:extLst>
  </p:cSld>
  <p:clrMapOvr>
    <a:masterClrMapping/>
  </p:clrMapOvr>
  <p:transition>
    <p:fade/>
  </p:transition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85666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E9B02A-D9A4-4A5A-A1C8-96968ED537B2}"/>
              </a:ext>
            </a:extLst>
          </p:cNvPr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19441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rogram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825482"/>
      </p:ext>
    </p:extLst>
  </p:cSld>
  <p:clrMapOvr>
    <a:masterClrMapping/>
  </p:clrMapOvr>
  <p:transition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1016459"/>
            <a:ext cx="7891272" cy="3642853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4"/>
            <a:ext cx="1342664" cy="82447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2998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01574938"/>
      </p:ext>
    </p:extLst>
  </p:cSld>
  <p:clrMapOvr>
    <a:masterClrMapping/>
  </p:clrMapOvr>
  <p:transition>
    <p:fade/>
  </p:transition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Horizont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2998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6105623"/>
      </p:ext>
    </p:extLst>
  </p:cSld>
  <p:clrMapOvr>
    <a:masterClrMapping/>
  </p:clrMapOvr>
  <p:transition>
    <p:fade/>
  </p:transition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2998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65116971"/>
      </p:ext>
    </p:extLst>
  </p:cSld>
  <p:clrMapOvr>
    <a:masterClrMapping/>
  </p:clrMapOvr>
  <p:transition>
    <p:fade/>
  </p:transition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00939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1016459"/>
            <a:ext cx="7891272" cy="3642853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9863881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00939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9147929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8561344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627641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009397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7641" y="1014984"/>
            <a:ext cx="3886200" cy="3639312"/>
          </a:xfrm>
        </p:spPr>
        <p:txBody>
          <a:bodyPr wrap="square" anchor="t" anchorCtr="0">
            <a:normAutofit/>
          </a:bodyPr>
          <a:lstStyle>
            <a:lvl1pPr>
              <a:defRPr sz="2400" baseline="0">
                <a:solidFill>
                  <a:schemeClr val="tx2"/>
                </a:solidFill>
                <a:latin typeface="+mn-lt"/>
              </a:defRPr>
            </a:lvl1pPr>
            <a:lvl2pPr>
              <a:defRPr sz="2000" baseline="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>
              <a:defRPr sz="1200" baseline="0">
                <a:latin typeface="+mj-lt"/>
              </a:defRPr>
            </a:lvl4pPr>
            <a:lvl5pPr>
              <a:defRPr sz="1000" baseline="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631436" y="1014984"/>
            <a:ext cx="3886200" cy="3639312"/>
          </a:xfrm>
        </p:spPr>
        <p:txBody>
          <a:bodyPr wrap="square" anchor="t" anchorCtr="0">
            <a:normAutofit/>
          </a:bodyPr>
          <a:lstStyle>
            <a:lvl1pPr>
              <a:defRPr sz="2400" baseline="0">
                <a:solidFill>
                  <a:schemeClr val="tx2"/>
                </a:solidFill>
                <a:latin typeface="+mn-lt"/>
              </a:defRPr>
            </a:lvl1pPr>
            <a:lvl2pPr>
              <a:defRPr sz="2000" baseline="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>
              <a:defRPr sz="1200" baseline="0">
                <a:latin typeface="+mj-lt"/>
              </a:defRPr>
            </a:lvl4pPr>
            <a:lvl5pPr>
              <a:defRPr sz="1000" baseline="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358446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773321"/>
            <a:ext cx="7891272" cy="3885991"/>
          </a:xfrm>
        </p:spPr>
        <p:txBody>
          <a:bodyPr wrap="square" anchor="t" anchorCtr="0">
            <a:normAutofit/>
          </a:bodyPr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#SASGF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625F6-1179-4B48-A3A1-F84F8DD543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AE241A-2E00-4F95-B01A-7D885AA7C894}"/>
              </a:ext>
            </a:extLst>
          </p:cNvPr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5919F-2DEA-4959-9C29-2F02264F459C}"/>
              </a:ext>
            </a:extLst>
          </p:cNvPr>
          <p:cNvSpPr txBox="1"/>
          <p:nvPr userDrawn="1"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</a:rPr>
              <a:t>#SASGF</a:t>
            </a:r>
          </a:p>
        </p:txBody>
      </p:sp>
    </p:spTree>
    <p:extLst>
      <p:ext uri="{BB962C8B-B14F-4D97-AF65-F5344CB8AC3E}">
        <p14:creationId xmlns:p14="http://schemas.microsoft.com/office/powerpoint/2010/main" val="132889916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Closing Slide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040225"/>
      </p:ext>
    </p:extLst>
  </p:cSld>
  <p:clrMapOvr>
    <a:masterClrMapping/>
  </p:clrMapOvr>
  <p:transition>
    <p:fade/>
  </p:transition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76819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1832423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5906946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night heade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758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55688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626364" y="969461"/>
            <a:ext cx="7891272" cy="274320"/>
          </a:xfrm>
        </p:spPr>
        <p:txBody>
          <a:bodyPr wrap="squar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6364" y="1362752"/>
            <a:ext cx="7891272" cy="3358896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4"/>
            <a:ext cx="1342664" cy="82447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</a:rPr>
              <a:t>#SASGF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627641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7641" y="1014984"/>
            <a:ext cx="3886200" cy="3639312"/>
          </a:xfrm>
        </p:spPr>
        <p:txBody>
          <a:bodyPr wrap="square" anchor="t" anchorCtr="0">
            <a:normAutofit/>
          </a:bodyPr>
          <a:lstStyle>
            <a:lvl1pPr>
              <a:defRPr sz="2400" baseline="0">
                <a:solidFill>
                  <a:schemeClr val="tx2"/>
                </a:solidFill>
                <a:latin typeface="+mn-lt"/>
              </a:defRPr>
            </a:lvl1pPr>
            <a:lvl2pPr>
              <a:defRPr sz="2000" baseline="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>
              <a:defRPr sz="1200" baseline="0">
                <a:latin typeface="+mj-lt"/>
              </a:defRPr>
            </a:lvl4pPr>
            <a:lvl5pPr>
              <a:defRPr sz="1000" baseline="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631436" y="1014984"/>
            <a:ext cx="3886200" cy="3639312"/>
          </a:xfrm>
        </p:spPr>
        <p:txBody>
          <a:bodyPr wrap="square" anchor="t" anchorCtr="0">
            <a:normAutofit/>
          </a:bodyPr>
          <a:lstStyle>
            <a:lvl1pPr>
              <a:defRPr sz="2400" baseline="0">
                <a:solidFill>
                  <a:schemeClr val="tx2"/>
                </a:solidFill>
                <a:latin typeface="+mn-lt"/>
              </a:defRPr>
            </a:lvl1pPr>
            <a:lvl2pPr>
              <a:defRPr sz="2000" baseline="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>
              <a:defRPr sz="1200" baseline="0">
                <a:latin typeface="+mj-lt"/>
              </a:defRPr>
            </a:lvl4pPr>
            <a:lvl5pPr>
              <a:defRPr sz="1000" baseline="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9413158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7641" y="1014984"/>
            <a:ext cx="3886200" cy="3639312"/>
          </a:xfrm>
        </p:spPr>
        <p:txBody>
          <a:bodyPr wrap="square" anchor="t" anchorCtr="0">
            <a:normAutofit/>
          </a:bodyPr>
          <a:lstStyle>
            <a:lvl1pPr>
              <a:buClr>
                <a:schemeClr val="bg1"/>
              </a:buClr>
              <a:buSzPct val="80000"/>
              <a:defRPr sz="2000" baseline="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buSzPct val="80000"/>
              <a:defRPr sz="1800" baseline="0"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buSzPct val="100000"/>
              <a:defRPr sz="1400" baseline="0"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buSzPct val="100000"/>
              <a:defRPr sz="1200" baseline="0">
                <a:solidFill>
                  <a:schemeClr val="bg1"/>
                </a:solidFill>
                <a:latin typeface="+mj-lt"/>
              </a:defRPr>
            </a:lvl4pPr>
            <a:lvl5pPr marL="914400" indent="-182880">
              <a:buClr>
                <a:schemeClr val="bg1"/>
              </a:buClr>
              <a:buSzPct val="100000"/>
              <a:defRPr sz="1000" baseline="0">
                <a:solidFill>
                  <a:schemeClr val="bg1"/>
                </a:solidFill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4634121" y="1014984"/>
            <a:ext cx="3886200" cy="3639312"/>
          </a:xfrm>
        </p:spPr>
        <p:txBody>
          <a:bodyPr vert="horz" wrap="square" lIns="91440" tIns="45720" rIns="91440" bIns="45720" rtlCol="0" anchor="t" anchorCtr="0">
            <a:normAutofit/>
          </a:bodyPr>
          <a:lstStyle>
            <a:lvl1pPr>
              <a:buClr>
                <a:schemeClr val="bg1"/>
              </a:buClr>
              <a:defRPr lang="en-US" dirty="0" smtClean="0">
                <a:solidFill>
                  <a:schemeClr val="bg1"/>
                </a:solidFill>
              </a:defRPr>
            </a:lvl1pPr>
            <a:lvl2pPr marL="182880" indent="-182880" defTabSz="365760">
              <a:lnSpc>
                <a:spcPct val="85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2000" dirty="0" smtClean="0">
                <a:solidFill>
                  <a:schemeClr val="bg1"/>
                </a:solidFill>
                <a:latin typeface="+mn-lt"/>
              </a:defRPr>
            </a:lvl2pPr>
            <a:lvl3pPr marL="365760" indent="-182880" defTabSz="365760">
              <a:lnSpc>
                <a:spcPct val="85000"/>
              </a:lnSpc>
              <a:spcBef>
                <a:spcPts val="800"/>
              </a:spcBef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lang="en-US" sz="1800" dirty="0" smtClean="0">
                <a:solidFill>
                  <a:schemeClr val="bg1"/>
                </a:solidFill>
                <a:latin typeface="+mn-lt"/>
              </a:defRPr>
            </a:lvl3pPr>
            <a:lvl4pPr marL="548640" defTabSz="365760">
              <a:lnSpc>
                <a:spcPct val="85000"/>
              </a:lnSpc>
              <a:spcBef>
                <a:spcPts val="800"/>
              </a:spcBef>
              <a:buClr>
                <a:schemeClr val="bg1"/>
              </a:buClr>
              <a:defRPr lang="en-US" sz="1400" dirty="0" smtClean="0">
                <a:solidFill>
                  <a:schemeClr val="bg1"/>
                </a:solidFill>
                <a:latin typeface="+mn-lt"/>
              </a:defRPr>
            </a:lvl4pPr>
            <a:lvl5pPr marL="731520" indent="-182880" defTabSz="365760">
              <a:buClr>
                <a:schemeClr val="bg1"/>
              </a:buClr>
              <a:defRPr lang="en-US" sz="1200" dirty="0">
                <a:solidFill>
                  <a:schemeClr val="bg1"/>
                </a:solidFill>
                <a:latin typeface="+mj-lt"/>
              </a:defRPr>
            </a:lvl5pPr>
            <a:lvl6pPr marL="914400" indent="-182880" defTabSz="365760">
              <a:buClr>
                <a:schemeClr val="bg1"/>
              </a:buClr>
              <a:buSzPct val="100000"/>
              <a:buFont typeface="Calibri" panose="020F0502020204030204" pitchFamily="34" charset="0"/>
              <a:buChar char="-"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lvl="1"/>
            <a:r>
              <a:rPr lang="en-US" dirty="0"/>
              <a:t>Click to add text or click an icon to add other content types.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6008"/>
            <a:ext cx="9144000" cy="5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5987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1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364" y="1014984"/>
            <a:ext cx="7891272" cy="3639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add text or click an icon to add other content types.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20635782"/>
            <a:ext cx="37490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52400" y="20788182"/>
            <a:ext cx="37490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245997" y="8690163"/>
            <a:ext cx="246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2"/>
                </a:solidFill>
                <a:latin typeface="+mj-lt"/>
              </a:rPr>
              <a:t>SAS</a:t>
            </a:r>
            <a:r>
              <a:rPr lang="en-US" sz="1400" kern="1200" baseline="30000" dirty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rPr>
              <a:t>®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accent6"/>
                </a:solidFill>
                <a:latin typeface="+mj-lt"/>
              </a:rPr>
              <a:t>GLOBAL FORUM 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2018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398397" y="8842563"/>
            <a:ext cx="246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2"/>
                </a:solidFill>
                <a:latin typeface="+mj-lt"/>
              </a:rPr>
              <a:t>SAS</a:t>
            </a:r>
            <a:r>
              <a:rPr lang="en-US" sz="1400" kern="1200" baseline="30000" dirty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rPr>
              <a:t>®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accent6"/>
                </a:solidFill>
                <a:latin typeface="+mj-lt"/>
              </a:rPr>
              <a:t>GLOBAL FORUM 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2018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550797" y="8994963"/>
            <a:ext cx="246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2"/>
                </a:solidFill>
                <a:latin typeface="+mj-lt"/>
              </a:rPr>
              <a:t>SAS</a:t>
            </a:r>
            <a:r>
              <a:rPr lang="en-US" sz="1400" kern="1200" baseline="30000" dirty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rPr>
              <a:t>®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accent6"/>
                </a:solidFill>
                <a:latin typeface="+mj-lt"/>
              </a:rPr>
              <a:t>GLOBAL FORUM 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2018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</a:rPr>
              <a:t>#SASGF</a:t>
            </a:r>
          </a:p>
        </p:txBody>
      </p:sp>
    </p:spTree>
    <p:extLst>
      <p:ext uri="{BB962C8B-B14F-4D97-AF65-F5344CB8AC3E}">
        <p14:creationId xmlns:p14="http://schemas.microsoft.com/office/powerpoint/2010/main" val="524744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36" r:id="rId2"/>
    <p:sldLayoutId id="2147483927" r:id="rId3"/>
    <p:sldLayoutId id="2147483981" r:id="rId4"/>
    <p:sldLayoutId id="2147483928" r:id="rId5"/>
    <p:sldLayoutId id="2147483929" r:id="rId6"/>
    <p:sldLayoutId id="2147483982" r:id="rId7"/>
    <p:sldLayoutId id="2147483930" r:id="rId8"/>
    <p:sldLayoutId id="2147483931" r:id="rId9"/>
    <p:sldLayoutId id="2147483980" r:id="rId10"/>
    <p:sldLayoutId id="2147483935" r:id="rId11"/>
    <p:sldLayoutId id="2147483941" r:id="rId12"/>
    <p:sldLayoutId id="2147483963" r:id="rId13"/>
  </p:sldLayoutIdLst>
  <p:transition>
    <p:fade/>
  </p:transition>
  <p:hf sldNum="0" hdr="0" ftr="0" dt="0"/>
  <p:txStyles>
    <p:titleStyle>
      <a:lvl1pPr algn="ctr" defTabSz="182880" rtl="0" eaLnBrk="1" latinLnBrk="0" hangingPunct="1">
        <a:spcBef>
          <a:spcPct val="0"/>
        </a:spcBef>
        <a:buNone/>
        <a:defRPr lang="en-US" sz="2800" kern="1200" cap="none" baseline="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tx2"/>
        </a:buClr>
        <a:buSzPct val="80000"/>
        <a:buFont typeface="Arial" pitchFamily="34" charset="0"/>
        <a:buChar char="•"/>
        <a:defRPr sz="2800" b="0" kern="1200" cap="none" baseline="0">
          <a:solidFill>
            <a:schemeClr val="tx2"/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accent3"/>
        </a:buClr>
        <a:buSzPct val="80000"/>
        <a:buFont typeface="Arial" pitchFamily="34" charset="0"/>
        <a:buChar char="•"/>
        <a:tabLst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tx2"/>
        </a:buClr>
        <a:buSzPct val="100000"/>
        <a:buFont typeface="Arial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2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440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364" y="1014984"/>
            <a:ext cx="7891272" cy="3639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add text or click an icon to add other content types.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635782"/>
            <a:ext cx="37490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20788182"/>
            <a:ext cx="37490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1256A"/>
                </a:solidFill>
              </a:rPr>
              <a:t>#SASGF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032B9-A5AB-476C-B57F-64FC11F92D63}"/>
              </a:ext>
            </a:extLst>
          </p:cNvPr>
          <p:cNvSpPr txBox="1"/>
          <p:nvPr userDrawn="1"/>
        </p:nvSpPr>
        <p:spPr>
          <a:xfrm>
            <a:off x="0" y="20635782"/>
            <a:ext cx="37490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D85EEE-E68A-45F6-A729-B5F8EEFD6298}"/>
              </a:ext>
            </a:extLst>
          </p:cNvPr>
          <p:cNvSpPr txBox="1"/>
          <p:nvPr userDrawn="1"/>
        </p:nvSpPr>
        <p:spPr>
          <a:xfrm>
            <a:off x="152400" y="20788182"/>
            <a:ext cx="37490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B43C35-26A1-4908-A186-C839FB2EEA37}"/>
              </a:ext>
            </a:extLst>
          </p:cNvPr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7C2AFA-4C9B-4905-AB10-21822AD621A8}"/>
              </a:ext>
            </a:extLst>
          </p:cNvPr>
          <p:cNvSpPr txBox="1"/>
          <p:nvPr userDrawn="1"/>
        </p:nvSpPr>
        <p:spPr>
          <a:xfrm>
            <a:off x="4245997" y="8690163"/>
            <a:ext cx="246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2"/>
                </a:solidFill>
                <a:latin typeface="+mj-lt"/>
              </a:rPr>
              <a:t>SAS</a:t>
            </a:r>
            <a:r>
              <a:rPr lang="en-US" sz="1400" kern="1200" baseline="30000" dirty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rPr>
              <a:t>®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accent6"/>
                </a:solidFill>
                <a:latin typeface="+mj-lt"/>
              </a:rPr>
              <a:t>GLOBAL FORUM 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2018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E75B7-EFB5-4D38-8764-C618BB90BAEE}"/>
              </a:ext>
            </a:extLst>
          </p:cNvPr>
          <p:cNvSpPr txBox="1"/>
          <p:nvPr userDrawn="1"/>
        </p:nvSpPr>
        <p:spPr>
          <a:xfrm>
            <a:off x="4398397" y="8842563"/>
            <a:ext cx="246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2"/>
                </a:solidFill>
                <a:latin typeface="+mj-lt"/>
              </a:rPr>
              <a:t>SAS</a:t>
            </a:r>
            <a:r>
              <a:rPr lang="en-US" sz="1400" kern="1200" baseline="30000" dirty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rPr>
              <a:t>®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accent6"/>
                </a:solidFill>
                <a:latin typeface="+mj-lt"/>
              </a:rPr>
              <a:t>GLOBAL FORUM 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405472-BB17-4181-AFCC-4296B6C922F6}"/>
              </a:ext>
            </a:extLst>
          </p:cNvPr>
          <p:cNvSpPr txBox="1"/>
          <p:nvPr userDrawn="1"/>
        </p:nvSpPr>
        <p:spPr>
          <a:xfrm>
            <a:off x="4550797" y="8994963"/>
            <a:ext cx="246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2"/>
                </a:solidFill>
                <a:latin typeface="+mj-lt"/>
              </a:rPr>
              <a:t>SAS</a:t>
            </a:r>
            <a:r>
              <a:rPr lang="en-US" sz="1400" kern="1200" baseline="30000" dirty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rPr>
              <a:t>®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accent6"/>
                </a:solidFill>
                <a:latin typeface="+mj-lt"/>
              </a:rPr>
              <a:t>GLOBAL FORUM 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2018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5C532E-E14E-49DB-92CE-E97D62A93A0A}"/>
              </a:ext>
            </a:extLst>
          </p:cNvPr>
          <p:cNvSpPr txBox="1"/>
          <p:nvPr userDrawn="1"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</a:rPr>
              <a:t>#SASGF</a:t>
            </a:r>
          </a:p>
        </p:txBody>
      </p:sp>
    </p:spTree>
    <p:extLst>
      <p:ext uri="{BB962C8B-B14F-4D97-AF65-F5344CB8AC3E}">
        <p14:creationId xmlns:p14="http://schemas.microsoft.com/office/powerpoint/2010/main" val="329483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</p:sldLayoutIdLst>
  <p:transition>
    <p:fade/>
  </p:transition>
  <p:hf sldNum="0" hdr="0" ftr="0" dt="0"/>
  <p:txStyles>
    <p:titleStyle>
      <a:lvl1pPr algn="ctr" defTabSz="182880" rtl="0" eaLnBrk="1" latinLnBrk="0" hangingPunct="1">
        <a:spcBef>
          <a:spcPct val="0"/>
        </a:spcBef>
        <a:buNone/>
        <a:defRPr lang="en-US" sz="2800" kern="1200" cap="none" baseline="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tx2"/>
        </a:buClr>
        <a:buSzPct val="80000"/>
        <a:buFont typeface="Arial" pitchFamily="34" charset="0"/>
        <a:buChar char="•"/>
        <a:defRPr sz="2800" b="0" kern="1200" cap="none" baseline="0">
          <a:solidFill>
            <a:schemeClr val="tx2"/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accent3"/>
        </a:buClr>
        <a:buSzPct val="80000"/>
        <a:buFont typeface="Arial" pitchFamily="34" charset="0"/>
        <a:buChar char="•"/>
        <a:tabLst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tx2"/>
        </a:buClr>
        <a:buSzPct val="100000"/>
        <a:buFont typeface="Arial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2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440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364" y="1014984"/>
            <a:ext cx="7891272" cy="3639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add text or click an icon to add other content types.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635782"/>
            <a:ext cx="37490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20788182"/>
            <a:ext cx="37490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1256A"/>
                </a:solidFill>
              </a:rPr>
              <a:t>#SASGF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65A9D-10FE-4B4B-9D57-59EA1BE3EB14}"/>
              </a:ext>
            </a:extLst>
          </p:cNvPr>
          <p:cNvSpPr txBox="1"/>
          <p:nvPr userDrawn="1"/>
        </p:nvSpPr>
        <p:spPr>
          <a:xfrm>
            <a:off x="0" y="20635782"/>
            <a:ext cx="37490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EEAFD-8DBA-4870-8200-88F70282366D}"/>
              </a:ext>
            </a:extLst>
          </p:cNvPr>
          <p:cNvSpPr txBox="1"/>
          <p:nvPr userDrawn="1"/>
        </p:nvSpPr>
        <p:spPr>
          <a:xfrm>
            <a:off x="152400" y="20788182"/>
            <a:ext cx="37490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57BCF3-8B0A-43DD-BD32-23FC72E92385}"/>
              </a:ext>
            </a:extLst>
          </p:cNvPr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FCB464-AA13-4D2E-B487-04410D69F77D}"/>
              </a:ext>
            </a:extLst>
          </p:cNvPr>
          <p:cNvSpPr txBox="1"/>
          <p:nvPr userDrawn="1"/>
        </p:nvSpPr>
        <p:spPr>
          <a:xfrm>
            <a:off x="4245997" y="8690163"/>
            <a:ext cx="246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2"/>
                </a:solidFill>
                <a:latin typeface="+mj-lt"/>
              </a:rPr>
              <a:t>SAS</a:t>
            </a:r>
            <a:r>
              <a:rPr lang="en-US" sz="1400" kern="1200" baseline="30000" dirty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rPr>
              <a:t>®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accent6"/>
                </a:solidFill>
                <a:latin typeface="+mj-lt"/>
              </a:rPr>
              <a:t>GLOBAL FORUM 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2018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3A47E-B41A-43B6-9567-A1B68F9F917F}"/>
              </a:ext>
            </a:extLst>
          </p:cNvPr>
          <p:cNvSpPr txBox="1"/>
          <p:nvPr userDrawn="1"/>
        </p:nvSpPr>
        <p:spPr>
          <a:xfrm>
            <a:off x="4398397" y="8842563"/>
            <a:ext cx="246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2"/>
                </a:solidFill>
                <a:latin typeface="+mj-lt"/>
              </a:rPr>
              <a:t>SAS</a:t>
            </a:r>
            <a:r>
              <a:rPr lang="en-US" sz="1400" kern="1200" baseline="30000" dirty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rPr>
              <a:t>®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accent6"/>
                </a:solidFill>
                <a:latin typeface="+mj-lt"/>
              </a:rPr>
              <a:t>GLOBAL FORUM 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3EE602-BBDA-4A3B-9B0B-1C72C29C49B6}"/>
              </a:ext>
            </a:extLst>
          </p:cNvPr>
          <p:cNvSpPr txBox="1"/>
          <p:nvPr userDrawn="1"/>
        </p:nvSpPr>
        <p:spPr>
          <a:xfrm>
            <a:off x="4550797" y="8994963"/>
            <a:ext cx="246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2"/>
                </a:solidFill>
                <a:latin typeface="+mj-lt"/>
              </a:rPr>
              <a:t>SAS</a:t>
            </a:r>
            <a:r>
              <a:rPr lang="en-US" sz="1400" kern="1200" baseline="30000" dirty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rPr>
              <a:t>®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accent6"/>
                </a:solidFill>
                <a:latin typeface="+mj-lt"/>
              </a:rPr>
              <a:t>GLOBAL FORUM 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2018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B9FD21-71D2-4077-8A2D-3936C4DDAA73}"/>
              </a:ext>
            </a:extLst>
          </p:cNvPr>
          <p:cNvSpPr txBox="1"/>
          <p:nvPr userDrawn="1"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</a:rPr>
              <a:t>#SASGF</a:t>
            </a:r>
          </a:p>
        </p:txBody>
      </p:sp>
    </p:spTree>
    <p:extLst>
      <p:ext uri="{BB962C8B-B14F-4D97-AF65-F5344CB8AC3E}">
        <p14:creationId xmlns:p14="http://schemas.microsoft.com/office/powerpoint/2010/main" val="209009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</p:sldLayoutIdLst>
  <p:transition>
    <p:fade/>
  </p:transition>
  <p:hf sldNum="0" hdr="0" ftr="0" dt="0"/>
  <p:txStyles>
    <p:titleStyle>
      <a:lvl1pPr algn="ctr" defTabSz="182880" rtl="0" eaLnBrk="1" latinLnBrk="0" hangingPunct="1">
        <a:spcBef>
          <a:spcPct val="0"/>
        </a:spcBef>
        <a:buNone/>
        <a:defRPr lang="en-US" sz="2800" kern="1200" cap="none" baseline="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tx2"/>
        </a:buClr>
        <a:buSzPct val="80000"/>
        <a:buFont typeface="Arial" pitchFamily="34" charset="0"/>
        <a:buChar char="•"/>
        <a:defRPr sz="2800" b="0" kern="1200" cap="none" baseline="0">
          <a:solidFill>
            <a:schemeClr val="tx2"/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accent3"/>
        </a:buClr>
        <a:buSzPct val="80000"/>
        <a:buFont typeface="Arial" pitchFamily="34" charset="0"/>
        <a:buChar char="•"/>
        <a:tabLst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tx2"/>
        </a:buClr>
        <a:buSzPct val="100000"/>
        <a:buFont typeface="Arial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2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440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/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364" y="1014984"/>
            <a:ext cx="7891272" cy="3639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add text or click an icon to add other content types.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635782"/>
            <a:ext cx="37490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20788182"/>
            <a:ext cx="37490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9397"/>
                </a:solidFill>
              </a:rPr>
              <a:t>#SASGF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EC9EC-54F4-4DB6-B8F2-6718D7CB630D}"/>
              </a:ext>
            </a:extLst>
          </p:cNvPr>
          <p:cNvSpPr txBox="1"/>
          <p:nvPr userDrawn="1"/>
        </p:nvSpPr>
        <p:spPr>
          <a:xfrm>
            <a:off x="0" y="20635782"/>
            <a:ext cx="37490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39813-D23E-46A9-B372-1C69FDFB516E}"/>
              </a:ext>
            </a:extLst>
          </p:cNvPr>
          <p:cNvSpPr txBox="1"/>
          <p:nvPr userDrawn="1"/>
        </p:nvSpPr>
        <p:spPr>
          <a:xfrm>
            <a:off x="152400" y="20788182"/>
            <a:ext cx="37490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AA1EB7-EBE8-49F1-ADDA-159FB8A5668E}"/>
              </a:ext>
            </a:extLst>
          </p:cNvPr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11FC76-191C-419C-A9F5-166E4E2A0B2E}"/>
              </a:ext>
            </a:extLst>
          </p:cNvPr>
          <p:cNvSpPr txBox="1"/>
          <p:nvPr userDrawn="1"/>
        </p:nvSpPr>
        <p:spPr>
          <a:xfrm>
            <a:off x="4245997" y="8690163"/>
            <a:ext cx="246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2"/>
                </a:solidFill>
                <a:latin typeface="+mj-lt"/>
              </a:rPr>
              <a:t>SAS</a:t>
            </a:r>
            <a:r>
              <a:rPr lang="en-US" sz="1400" kern="1200" baseline="30000" dirty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rPr>
              <a:t>®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accent6"/>
                </a:solidFill>
                <a:latin typeface="+mj-lt"/>
              </a:rPr>
              <a:t>GLOBAL FORUM 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2018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B555E-DDBF-408F-A8C1-BA3B9D8FC0C9}"/>
              </a:ext>
            </a:extLst>
          </p:cNvPr>
          <p:cNvSpPr txBox="1"/>
          <p:nvPr userDrawn="1"/>
        </p:nvSpPr>
        <p:spPr>
          <a:xfrm>
            <a:off x="4398397" y="8842563"/>
            <a:ext cx="246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2"/>
                </a:solidFill>
                <a:latin typeface="+mj-lt"/>
              </a:rPr>
              <a:t>SAS</a:t>
            </a:r>
            <a:r>
              <a:rPr lang="en-US" sz="1400" kern="1200" baseline="30000" dirty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rPr>
              <a:t>®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accent6"/>
                </a:solidFill>
                <a:latin typeface="+mj-lt"/>
              </a:rPr>
              <a:t>GLOBAL FORUM 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CF3DF1-0F70-47C7-8768-5F09F7FF1B20}"/>
              </a:ext>
            </a:extLst>
          </p:cNvPr>
          <p:cNvSpPr txBox="1"/>
          <p:nvPr userDrawn="1"/>
        </p:nvSpPr>
        <p:spPr>
          <a:xfrm>
            <a:off x="4550797" y="8994963"/>
            <a:ext cx="246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2"/>
                </a:solidFill>
                <a:latin typeface="+mj-lt"/>
              </a:rPr>
              <a:t>SAS</a:t>
            </a:r>
            <a:r>
              <a:rPr lang="en-US" sz="1400" kern="1200" baseline="30000" dirty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rPr>
              <a:t>®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accent6"/>
                </a:solidFill>
                <a:latin typeface="+mj-lt"/>
              </a:rPr>
              <a:t>GLOBAL FORUM 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2018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B63BE-46EB-4D6C-9660-E6AFB337CD99}"/>
              </a:ext>
            </a:extLst>
          </p:cNvPr>
          <p:cNvSpPr txBox="1"/>
          <p:nvPr userDrawn="1"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</a:rPr>
              <a:t>#SASGF</a:t>
            </a:r>
          </a:p>
        </p:txBody>
      </p:sp>
    </p:spTree>
    <p:extLst>
      <p:ext uri="{BB962C8B-B14F-4D97-AF65-F5344CB8AC3E}">
        <p14:creationId xmlns:p14="http://schemas.microsoft.com/office/powerpoint/2010/main" val="1861856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  <p:sldLayoutId id="2147484021" r:id="rId12"/>
  </p:sldLayoutIdLst>
  <p:transition>
    <p:fade/>
  </p:transition>
  <p:hf sldNum="0" hdr="0" ftr="0" dt="0"/>
  <p:txStyles>
    <p:titleStyle>
      <a:lvl1pPr algn="ctr" defTabSz="182880" rtl="0" eaLnBrk="1" latinLnBrk="0" hangingPunct="1">
        <a:spcBef>
          <a:spcPct val="0"/>
        </a:spcBef>
        <a:buNone/>
        <a:defRPr lang="en-US" sz="2800" kern="1200" cap="none" baseline="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tx2"/>
        </a:buClr>
        <a:buSzPct val="80000"/>
        <a:buFont typeface="Arial" pitchFamily="34" charset="0"/>
        <a:buChar char="•"/>
        <a:defRPr sz="2800" b="0" kern="1200" cap="none" baseline="0">
          <a:solidFill>
            <a:schemeClr val="tx2"/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accent3"/>
        </a:buClr>
        <a:buSzPct val="80000"/>
        <a:buFont typeface="Arial" pitchFamily="34" charset="0"/>
        <a:buChar char="•"/>
        <a:tabLst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tx2"/>
        </a:buClr>
        <a:buSzPct val="100000"/>
        <a:buFont typeface="Arial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2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440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84792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01101-1847-4355-B0D3-C4990330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Migrate Format Catalog to UTF-8 (1/2)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86C43-5F45-4827-91A3-A9149FA8DB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9BD85-AAF3-44A0-B0C0-D9B5C4069B2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CEDA does not transcode characters in format catalog.</a:t>
            </a:r>
          </a:p>
          <a:p>
            <a:r>
              <a:rPr lang="en-US" altLang="zh-CN" sz="2400" dirty="0"/>
              <a:t>If you created user-defined formats in another encoding, you will need to migrate those to the SAS </a:t>
            </a:r>
            <a:r>
              <a:rPr lang="en-US" altLang="zh-CN" sz="2400" dirty="0" err="1"/>
              <a:t>Viya</a:t>
            </a:r>
            <a:r>
              <a:rPr lang="en-US" altLang="zh-CN" sz="2400" dirty="0"/>
              <a:t> manually.</a:t>
            </a:r>
            <a:endParaRPr lang="zh-CN" alt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52BBD-7551-4D60-A12F-30020E21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65" y="2256278"/>
            <a:ext cx="4343710" cy="2291074"/>
          </a:xfrm>
          <a:prstGeom prst="rect">
            <a:avLst/>
          </a:prstGeom>
        </p:spPr>
      </p:pic>
      <p:sp>
        <p:nvSpPr>
          <p:cNvPr id="6" name="Folded Corner 5">
            <a:extLst>
              <a:ext uri="{FF2B5EF4-FFF2-40B4-BE49-F238E27FC236}">
                <a16:creationId xmlns:a16="http://schemas.microsoft.com/office/drawing/2014/main" id="{B0E70137-025D-4333-AC41-3179C522BE31}"/>
              </a:ext>
            </a:extLst>
          </p:cNvPr>
          <p:cNvSpPr/>
          <p:nvPr/>
        </p:nvSpPr>
        <p:spPr bwMode="auto">
          <a:xfrm>
            <a:off x="5293559" y="2722161"/>
            <a:ext cx="3331878" cy="1737136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108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/*  </a:t>
            </a:r>
          </a:p>
          <a:p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 * The definition of </a:t>
            </a:r>
          </a:p>
          <a:p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 * the user-defined format.</a:t>
            </a:r>
          </a:p>
          <a:p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*/</a:t>
            </a:r>
          </a:p>
          <a:p>
            <a:endParaRPr lang="en-US" sz="11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format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lib=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euclib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$driven </a:t>
            </a:r>
            <a:r>
              <a:rPr lang="en-US" sz="1100" dirty="0">
                <a:solidFill>
                  <a:srgbClr val="800080"/>
                </a:solidFill>
                <a:latin typeface="Courier New" panose="02070309020205020404" pitchFamily="49" charset="0"/>
              </a:rPr>
              <a:t>'D’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zh-CN" altLang="en-US" sz="1100" dirty="0">
                <a:solidFill>
                  <a:srgbClr val="800080"/>
                </a:solidFill>
                <a:latin typeface="Courier New" panose="02070309020205020404" pitchFamily="49" charset="0"/>
              </a:rPr>
              <a:t>双驱动</a:t>
            </a:r>
            <a:r>
              <a:rPr lang="en-US" altLang="zh-CN" sz="110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endParaRPr lang="zh-CN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800080"/>
                </a:solidFill>
                <a:latin typeface="Courier New" panose="02070309020205020404" pitchFamily="49" charset="0"/>
              </a:rPr>
              <a:t>              ‘F’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zh-CN" altLang="en-US" sz="1100" dirty="0">
                <a:solidFill>
                  <a:srgbClr val="800080"/>
                </a:solidFill>
                <a:latin typeface="Courier New" panose="02070309020205020404" pitchFamily="49" charset="0"/>
              </a:rPr>
              <a:t>前驱动</a:t>
            </a:r>
            <a:r>
              <a:rPr lang="en-US" altLang="zh-CN" sz="110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endParaRPr lang="zh-CN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800080"/>
                </a:solidFill>
                <a:latin typeface="Courier New" panose="02070309020205020404" pitchFamily="49" charset="0"/>
              </a:rPr>
              <a:t>              'R’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zh-CN" altLang="en-US" sz="1100" dirty="0">
                <a:solidFill>
                  <a:srgbClr val="800080"/>
                </a:solidFill>
                <a:latin typeface="Courier New" panose="02070309020205020404" pitchFamily="49" charset="0"/>
              </a:rPr>
              <a:t>后驱动</a:t>
            </a:r>
            <a:r>
              <a:rPr lang="en-US" altLang="zh-CN" sz="110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1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100" dirty="0">
              <a:solidFill>
                <a:srgbClr val="008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A98F1F03-49D2-486D-A086-9A76B70B71CC}"/>
              </a:ext>
            </a:extLst>
          </p:cNvPr>
          <p:cNvSpPr/>
          <p:nvPr/>
        </p:nvSpPr>
        <p:spPr bwMode="auto">
          <a:xfrm>
            <a:off x="2601453" y="2958694"/>
            <a:ext cx="675516" cy="196427"/>
          </a:xfrm>
          <a:prstGeom prst="roundRect">
            <a:avLst/>
          </a:prstGeom>
          <a:solidFill>
            <a:srgbClr val="FFC000">
              <a:alpha val="21000"/>
            </a:srgbClr>
          </a:solidFill>
          <a:ln w="19050" cap="flat" cmpd="sng" algn="ctr">
            <a:solidFill>
              <a:srgbClr val="FF653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B57C703F-AE8F-426C-AB91-50EE81202D77}"/>
              </a:ext>
            </a:extLst>
          </p:cNvPr>
          <p:cNvSpPr/>
          <p:nvPr/>
        </p:nvSpPr>
        <p:spPr bwMode="auto">
          <a:xfrm>
            <a:off x="5293559" y="3590729"/>
            <a:ext cx="2312586" cy="868568"/>
          </a:xfrm>
          <a:prstGeom prst="roundRect">
            <a:avLst/>
          </a:prstGeom>
          <a:solidFill>
            <a:srgbClr val="FFC000">
              <a:alpha val="21000"/>
            </a:srgbClr>
          </a:solidFill>
          <a:ln w="19050" cap="flat" cmpd="sng" algn="ctr">
            <a:solidFill>
              <a:srgbClr val="FF653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3891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44D3-297C-4747-99E3-49059E91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Migrate Format Catalog to UTF-8 (2/2)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45185-A6CE-4195-A788-0979E8E773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3FFD6-F2E1-48CC-ACE7-D98C815240B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6364" y="942317"/>
            <a:ext cx="7891272" cy="3642853"/>
          </a:xfrm>
        </p:spPr>
        <p:txBody>
          <a:bodyPr/>
          <a:lstStyle/>
          <a:p>
            <a:r>
              <a:rPr lang="en-US" altLang="zh-CN" dirty="0"/>
              <a:t>Steps to migrate the format catalog to UTF-8 session.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9AD8F-E489-4DA6-82AA-D35767DA1FC8}"/>
              </a:ext>
            </a:extLst>
          </p:cNvPr>
          <p:cNvSpPr txBox="1"/>
          <p:nvPr/>
        </p:nvSpPr>
        <p:spPr>
          <a:xfrm>
            <a:off x="258099" y="1789903"/>
            <a:ext cx="3605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kern="0" dirty="0"/>
              <a:t>Output format catalog to SAS data set in the SAS session where you created the format.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670C7-F807-442C-9291-BF8D22DD448A}"/>
              </a:ext>
            </a:extLst>
          </p:cNvPr>
          <p:cNvSpPr txBox="1"/>
          <p:nvPr/>
        </p:nvSpPr>
        <p:spPr>
          <a:xfrm>
            <a:off x="258098" y="3504750"/>
            <a:ext cx="3709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0" dirty="0"/>
              <a:t>2.   Re-create the format using the</a:t>
            </a:r>
          </a:p>
          <a:p>
            <a:r>
              <a:rPr lang="en-US" altLang="zh-CN" kern="0" dirty="0"/>
              <a:t>      outputted SAS data set in SAS </a:t>
            </a:r>
            <a:r>
              <a:rPr lang="en-US" altLang="zh-CN" kern="0" dirty="0" err="1"/>
              <a:t>Viya</a:t>
            </a:r>
            <a:r>
              <a:rPr lang="en-US" altLang="zh-CN" kern="0" dirty="0"/>
              <a:t> </a:t>
            </a:r>
          </a:p>
        </p:txBody>
      </p:sp>
      <p:sp>
        <p:nvSpPr>
          <p:cNvPr id="7" name="Folded Corner 4">
            <a:extLst>
              <a:ext uri="{FF2B5EF4-FFF2-40B4-BE49-F238E27FC236}">
                <a16:creationId xmlns:a16="http://schemas.microsoft.com/office/drawing/2014/main" id="{9C6D1F9A-1AE6-481C-9F77-BC28E069EF9E}"/>
              </a:ext>
            </a:extLst>
          </p:cNvPr>
          <p:cNvSpPr/>
          <p:nvPr/>
        </p:nvSpPr>
        <p:spPr bwMode="auto">
          <a:xfrm>
            <a:off x="4062264" y="1417580"/>
            <a:ext cx="4730043" cy="1623982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108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100" dirty="0">
                <a:solidFill>
                  <a:srgbClr val="008000"/>
                </a:solidFill>
                <a:latin typeface="Courier New" panose="02070309020205020404" pitchFamily="49" charset="0"/>
              </a:rPr>
              <a:t>/* Create format data set in EUC-CN Session */</a:t>
            </a:r>
          </a:p>
          <a:p>
            <a:r>
              <a:rPr lang="en-US" altLang="zh-CN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libname</a:t>
            </a:r>
            <a:r>
              <a:rPr lang="en-US" altLang="zh-CN" sz="1100" dirty="0">
                <a:solidFill>
                  <a:srgbClr val="80008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itchFamily="34" charset="-128"/>
              </a:rPr>
              <a:t>euclib</a:t>
            </a:r>
            <a:r>
              <a:rPr lang="en-US" altLang="zh-CN" sz="1100" dirty="0">
                <a:solidFill>
                  <a:srgbClr val="800080"/>
                </a:solidFill>
                <a:latin typeface="Courier New" panose="02070309020205020404" pitchFamily="49" charset="0"/>
              </a:rPr>
              <a:t> "C:\SGF2020\use_cvp_to_migrate_to_viya";</a:t>
            </a:r>
          </a:p>
          <a:p>
            <a:r>
              <a:rPr lang="en-US" altLang="zh-CN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 format </a:t>
            </a:r>
            <a:r>
              <a:rPr lang="en-US" altLang="zh-CN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cntlout</a:t>
            </a:r>
            <a:r>
              <a:rPr lang="en-US" altLang="zh-CN" sz="1100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itchFamily="34" charset="-128"/>
              </a:rPr>
              <a:t>=</a:t>
            </a:r>
            <a:r>
              <a:rPr lang="en-US" altLang="zh-CN" sz="1100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itchFamily="34" charset="-128"/>
              </a:rPr>
              <a:t>euclib.cnformat</a:t>
            </a:r>
            <a:r>
              <a:rPr lang="en-US" altLang="zh-CN" sz="1100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itchFamily="34" charset="-128"/>
              </a:rPr>
              <a:t> lib=</a:t>
            </a:r>
            <a:r>
              <a:rPr lang="en-US" altLang="zh-CN" sz="1100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itchFamily="34" charset="-128"/>
              </a:rPr>
              <a:t>euclib</a:t>
            </a:r>
            <a:r>
              <a:rPr lang="en-US" altLang="zh-CN" sz="1100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itchFamily="34" charset="-128"/>
              </a:rPr>
              <a:t>;</a:t>
            </a:r>
          </a:p>
          <a:p>
            <a:r>
              <a:rPr lang="en-US" altLang="zh-CN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run;</a:t>
            </a:r>
          </a:p>
          <a:p>
            <a:endParaRPr lang="zh-CN" altLang="en-US" sz="1100" dirty="0">
              <a:solidFill>
                <a:srgbClr val="800080"/>
              </a:solidFill>
              <a:latin typeface="Courier New" panose="02070309020205020404" pitchFamily="49" charset="0"/>
            </a:endParaRPr>
          </a:p>
          <a:p>
            <a:r>
              <a:rPr lang="en-US" altLang="zh-CN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US" altLang="zh-CN" sz="1100" dirty="0">
                <a:solidFill>
                  <a:srgbClr val="80008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itchFamily="34" charset="-128"/>
              </a:rPr>
              <a:t>euclib.cnformat</a:t>
            </a:r>
            <a:r>
              <a:rPr lang="en-US" altLang="zh-CN" sz="1100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itchFamily="34" charset="-128"/>
              </a:rPr>
              <a:t>;</a:t>
            </a:r>
          </a:p>
          <a:p>
            <a:r>
              <a:rPr lang="en-US" altLang="zh-CN" sz="1100" dirty="0">
                <a:solidFill>
                  <a:srgbClr val="800080"/>
                </a:solidFill>
                <a:latin typeface="Courier New" panose="02070309020205020404" pitchFamily="49" charset="0"/>
              </a:rPr>
              <a:t>  </a:t>
            </a:r>
            <a:r>
              <a:rPr lang="en-US" altLang="zh-CN" sz="110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US" altLang="zh-CN" sz="1100" dirty="0">
                <a:solidFill>
                  <a:srgbClr val="80008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Courier New" panose="02070309020205020404" pitchFamily="49" charset="0"/>
                <a:ea typeface="ＭＳ Ｐゴシック" pitchFamily="34" charset="-128"/>
              </a:rPr>
              <a:t>euclib.cnformat</a:t>
            </a:r>
            <a:r>
              <a:rPr lang="en-US" altLang="zh-CN" sz="1100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itchFamily="34" charset="-128"/>
              </a:rPr>
              <a:t>;</a:t>
            </a:r>
          </a:p>
          <a:p>
            <a:r>
              <a:rPr lang="en-US" altLang="zh-CN" sz="1100" dirty="0">
                <a:solidFill>
                  <a:srgbClr val="800080"/>
                </a:solidFill>
                <a:latin typeface="Courier New" panose="02070309020205020404" pitchFamily="49" charset="0"/>
              </a:rPr>
              <a:t>  </a:t>
            </a:r>
            <a:r>
              <a:rPr lang="en-US" altLang="zh-CN" sz="1100" dirty="0">
                <a:solidFill>
                  <a:srgbClr val="0000FF"/>
                </a:solidFill>
                <a:latin typeface="Courier New" panose="02070309020205020404" pitchFamily="49" charset="0"/>
              </a:rPr>
              <a:t>keep</a:t>
            </a:r>
            <a:r>
              <a:rPr lang="en-US" altLang="zh-CN" sz="1100" dirty="0">
                <a:solidFill>
                  <a:srgbClr val="80008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itchFamily="34" charset="-128"/>
              </a:rPr>
              <a:t>FMTNAME START LABEL TYPE;</a:t>
            </a:r>
          </a:p>
          <a:p>
            <a:r>
              <a:rPr lang="en-US" altLang="zh-CN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run;</a:t>
            </a:r>
            <a:endParaRPr lang="en-US" sz="11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Folded Corner 5">
            <a:extLst>
              <a:ext uri="{FF2B5EF4-FFF2-40B4-BE49-F238E27FC236}">
                <a16:creationId xmlns:a16="http://schemas.microsoft.com/office/drawing/2014/main" id="{4E84A207-94BF-4835-9E07-B00D7D851726}"/>
              </a:ext>
            </a:extLst>
          </p:cNvPr>
          <p:cNvSpPr/>
          <p:nvPr/>
        </p:nvSpPr>
        <p:spPr bwMode="auto">
          <a:xfrm>
            <a:off x="4062265" y="3287172"/>
            <a:ext cx="4823635" cy="1196708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108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/* Run the code in SAS </a:t>
            </a:r>
            <a:r>
              <a:rPr 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Viya</a:t>
            </a:r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 with UTF-8 encoding */</a:t>
            </a:r>
          </a:p>
          <a:p>
            <a:r>
              <a:rPr lang="en-US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libname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itchFamily="34" charset="-128"/>
              </a:rPr>
              <a:t>euclib2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 CVP </a:t>
            </a:r>
            <a:r>
              <a:rPr lang="en-US" sz="1100" dirty="0">
                <a:solidFill>
                  <a:srgbClr val="800080"/>
                </a:solidFill>
                <a:latin typeface="Courier New" panose="02070309020205020404" pitchFamily="49" charset="0"/>
                <a:ea typeface="ＭＳ Ｐゴシック" pitchFamily="34" charset="-128"/>
              </a:rPr>
              <a:t>"/home/</a:t>
            </a:r>
            <a:r>
              <a:rPr lang="en-US" sz="1100" dirty="0" err="1">
                <a:solidFill>
                  <a:srgbClr val="800080"/>
                </a:solidFill>
                <a:latin typeface="Courier New" panose="02070309020205020404" pitchFamily="49" charset="0"/>
                <a:ea typeface="ＭＳ Ｐゴシック" pitchFamily="34" charset="-128"/>
              </a:rPr>
              <a:t>sasdemo</a:t>
            </a:r>
            <a:r>
              <a:rPr lang="en-US" sz="1100" dirty="0">
                <a:solidFill>
                  <a:srgbClr val="800080"/>
                </a:solidFill>
                <a:latin typeface="Courier New" panose="02070309020205020404" pitchFamily="49" charset="0"/>
                <a:ea typeface="ＭＳ Ｐゴシック" pitchFamily="34" charset="-128"/>
              </a:rPr>
              <a:t>/</a:t>
            </a:r>
            <a:r>
              <a:rPr lang="en-US" sz="1100" dirty="0" err="1">
                <a:solidFill>
                  <a:srgbClr val="800080"/>
                </a:solidFill>
                <a:latin typeface="Courier New" panose="02070309020205020404" pitchFamily="49" charset="0"/>
                <a:ea typeface="ＭＳ Ｐゴシック" pitchFamily="34" charset="-128"/>
              </a:rPr>
              <a:t>demoscript</a:t>
            </a:r>
            <a:r>
              <a:rPr lang="en-US" sz="1100" dirty="0">
                <a:solidFill>
                  <a:srgbClr val="800080"/>
                </a:solidFill>
                <a:latin typeface="Courier New" panose="02070309020205020404" pitchFamily="49" charset="0"/>
                <a:ea typeface="ＭＳ Ｐゴシック" pitchFamily="34" charset="-128"/>
              </a:rPr>
              <a:t>/data"</a:t>
            </a:r>
            <a:r>
              <a:rPr lang="en-US" altLang="zh-CN" sz="1100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itchFamily="34" charset="-128"/>
              </a:rPr>
              <a:t>;</a:t>
            </a:r>
            <a:endParaRPr lang="en-US" sz="1100" dirty="0">
              <a:solidFill>
                <a:srgbClr val="800080"/>
              </a:solidFill>
              <a:latin typeface="Courier New" panose="02070309020205020404" pitchFamily="49" charset="0"/>
              <a:ea typeface="ＭＳ Ｐゴシック" pitchFamily="34" charset="-128"/>
            </a:endParaRPr>
          </a:p>
          <a:p>
            <a:r>
              <a:rPr lang="en-US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libname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itchFamily="34" charset="-128"/>
              </a:rPr>
              <a:t>u8lib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800080"/>
                </a:solidFill>
                <a:latin typeface="Courier New" panose="02070309020205020404" pitchFamily="49" charset="0"/>
                <a:ea typeface="ＭＳ Ｐゴシック" pitchFamily="34" charset="-128"/>
              </a:rPr>
              <a:t>“/home/</a:t>
            </a:r>
            <a:r>
              <a:rPr lang="en-US" sz="1100" dirty="0" err="1">
                <a:solidFill>
                  <a:srgbClr val="800080"/>
                </a:solidFill>
                <a:latin typeface="Courier New" panose="02070309020205020404" pitchFamily="49" charset="0"/>
                <a:ea typeface="ＭＳ Ｐゴシック" pitchFamily="34" charset="-128"/>
              </a:rPr>
              <a:t>sasdemo</a:t>
            </a:r>
            <a:r>
              <a:rPr lang="en-US" sz="1100" dirty="0">
                <a:solidFill>
                  <a:srgbClr val="800080"/>
                </a:solidFill>
                <a:latin typeface="Courier New" panose="02070309020205020404" pitchFamily="49" charset="0"/>
                <a:ea typeface="ＭＳ Ｐゴシック" pitchFamily="34" charset="-128"/>
              </a:rPr>
              <a:t>/</a:t>
            </a:r>
            <a:r>
              <a:rPr lang="en-US" sz="1100" dirty="0" err="1">
                <a:solidFill>
                  <a:srgbClr val="800080"/>
                </a:solidFill>
                <a:latin typeface="Courier New" panose="02070309020205020404" pitchFamily="49" charset="0"/>
                <a:ea typeface="ＭＳ Ｐゴシック" pitchFamily="34" charset="-128"/>
              </a:rPr>
              <a:t>demoscript</a:t>
            </a:r>
            <a:r>
              <a:rPr lang="en-US" sz="1100" dirty="0">
                <a:solidFill>
                  <a:srgbClr val="800080"/>
                </a:solidFill>
                <a:latin typeface="Courier New" panose="02070309020205020404" pitchFamily="49" charset="0"/>
                <a:ea typeface="ＭＳ Ｐゴシック" pitchFamily="34" charset="-128"/>
              </a:rPr>
              <a:t>/u8_data"</a:t>
            </a:r>
            <a:r>
              <a:rPr lang="en-US" altLang="zh-CN" sz="1100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itchFamily="34" charset="-128"/>
              </a:rPr>
              <a:t>;</a:t>
            </a:r>
            <a:endParaRPr lang="en-US" sz="1100" dirty="0">
              <a:solidFill>
                <a:srgbClr val="800080"/>
              </a:solidFill>
              <a:latin typeface="Courier New" panose="02070309020205020404" pitchFamily="49" charset="0"/>
              <a:ea typeface="ＭＳ Ｐゴシック" pitchFamily="34" charset="-128"/>
            </a:endParaRPr>
          </a:p>
          <a:p>
            <a:endParaRPr lang="en-US" sz="11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 format </a:t>
            </a:r>
            <a:r>
              <a:rPr lang="en-US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cntlin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pitchFamily="34" charset="-128"/>
              </a:rPr>
              <a:t>=euclib2.cnformat lib=u8lib;</a:t>
            </a:r>
          </a:p>
          <a:p>
            <a:r>
              <a:rPr lang="en-US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465CA3-5C06-4DB4-8474-98AA13657B3D}"/>
              </a:ext>
            </a:extLst>
          </p:cNvPr>
          <p:cNvSpPr/>
          <p:nvPr/>
        </p:nvSpPr>
        <p:spPr>
          <a:xfrm>
            <a:off x="5133109" y="1789903"/>
            <a:ext cx="1963882" cy="1947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C4FF95-2D98-4E12-B478-E94BCB341CFB}"/>
              </a:ext>
            </a:extLst>
          </p:cNvPr>
          <p:cNvSpPr/>
          <p:nvPr/>
        </p:nvSpPr>
        <p:spPr>
          <a:xfrm>
            <a:off x="5153891" y="3984030"/>
            <a:ext cx="1963882" cy="1947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4371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23E8A-B731-434F-926C-DAF861A9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Migrate indexes (1/2)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D7903-43B5-452B-8B1D-75FB38102C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1B46B-ECC8-47C3-B43D-FF1313A354B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CEDA does not always transcode characters in indexes.</a:t>
            </a:r>
          </a:p>
          <a:p>
            <a:r>
              <a:rPr lang="en-US" altLang="zh-CN" dirty="0"/>
              <a:t>To migrate indexes, it is required to re-create them in UTF-8.</a:t>
            </a:r>
          </a:p>
        </p:txBody>
      </p:sp>
    </p:spTree>
    <p:extLst>
      <p:ext uri="{BB962C8B-B14F-4D97-AF65-F5344CB8AC3E}">
        <p14:creationId xmlns:p14="http://schemas.microsoft.com/office/powerpoint/2010/main" val="348116427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E643-90EC-44E8-82C1-E2DE4623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Migrate indexes (2/2)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D6330-A6DE-4AD3-AA24-867253DF88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15C40-D0F0-4D69-AE59-EB73DE0ACBE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Steps to migrate the indexes to UTF-8 session.</a:t>
            </a:r>
          </a:p>
          <a:p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87E7E-F556-4E51-B9DE-0CF40130CDA0}"/>
              </a:ext>
            </a:extLst>
          </p:cNvPr>
          <p:cNvSpPr txBox="1"/>
          <p:nvPr/>
        </p:nvSpPr>
        <p:spPr>
          <a:xfrm>
            <a:off x="779171" y="1848119"/>
            <a:ext cx="3464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en-US" altLang="zh-CN" kern="0" dirty="0"/>
              <a:t>Output SAS index to a  </a:t>
            </a:r>
          </a:p>
          <a:p>
            <a:r>
              <a:rPr lang="en-US" altLang="zh-CN" kern="0" dirty="0"/>
              <a:t>    SAS data set in the SAS session </a:t>
            </a:r>
          </a:p>
          <a:p>
            <a:r>
              <a:rPr lang="en-US" altLang="zh-CN" kern="0" dirty="0"/>
              <a:t>    where you created the SAS index.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C5368-EF0A-4BAC-AA5B-2940755BB88D}"/>
              </a:ext>
            </a:extLst>
          </p:cNvPr>
          <p:cNvSpPr txBox="1"/>
          <p:nvPr/>
        </p:nvSpPr>
        <p:spPr>
          <a:xfrm>
            <a:off x="779170" y="2771449"/>
            <a:ext cx="346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en-US" altLang="zh-CN" kern="0" dirty="0"/>
              <a:t>Get the code from Recreate </a:t>
            </a:r>
          </a:p>
          <a:p>
            <a:r>
              <a:rPr lang="en-US" altLang="zh-CN" kern="0" dirty="0"/>
              <a:t>    column.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BECCD-7B78-4E40-BD7B-80F8C4ECB43F}"/>
              </a:ext>
            </a:extLst>
          </p:cNvPr>
          <p:cNvSpPr txBox="1"/>
          <p:nvPr/>
        </p:nvSpPr>
        <p:spPr>
          <a:xfrm>
            <a:off x="779169" y="3684735"/>
            <a:ext cx="346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en-US" altLang="zh-CN" kern="0" dirty="0"/>
              <a:t>Re-create the index for migrated </a:t>
            </a:r>
          </a:p>
          <a:p>
            <a:r>
              <a:rPr lang="en-US" altLang="zh-CN" kern="0" dirty="0"/>
              <a:t>    UTF-8 SAS data set.</a:t>
            </a:r>
            <a:endParaRPr lang="zh-CN" altLang="en-US" dirty="0"/>
          </a:p>
        </p:txBody>
      </p:sp>
      <p:sp>
        <p:nvSpPr>
          <p:cNvPr id="8" name="Folded Corner 5">
            <a:extLst>
              <a:ext uri="{FF2B5EF4-FFF2-40B4-BE49-F238E27FC236}">
                <a16:creationId xmlns:a16="http://schemas.microsoft.com/office/drawing/2014/main" id="{62F1D55B-630B-43A4-B497-871FB43A4DE3}"/>
              </a:ext>
            </a:extLst>
          </p:cNvPr>
          <p:cNvSpPr/>
          <p:nvPr/>
        </p:nvSpPr>
        <p:spPr bwMode="auto">
          <a:xfrm>
            <a:off x="4260876" y="1652770"/>
            <a:ext cx="3996422" cy="806862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108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/* Output the index in EUC-CN session */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datasets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lib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euclib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nolist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contents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carsinfo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out2=</a:t>
            </a:r>
            <a:r>
              <a:rPr lang="en-US" altLang="zh-CN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euclib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.index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quit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  <p:sp>
        <p:nvSpPr>
          <p:cNvPr id="9" name="Folded Corner 6">
            <a:extLst>
              <a:ext uri="{FF2B5EF4-FFF2-40B4-BE49-F238E27FC236}">
                <a16:creationId xmlns:a16="http://schemas.microsoft.com/office/drawing/2014/main" id="{3D9D370C-266B-4071-B295-1927F8F88765}"/>
              </a:ext>
            </a:extLst>
          </p:cNvPr>
          <p:cNvSpPr/>
          <p:nvPr/>
        </p:nvSpPr>
        <p:spPr bwMode="auto">
          <a:xfrm>
            <a:off x="4260876" y="3644166"/>
            <a:ext cx="3996422" cy="973133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108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/* Recreate the index in UTF-8 session*/</a:t>
            </a:r>
          </a:p>
          <a:p>
            <a:r>
              <a:rPr lang="en-US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datasets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lib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=u8lib </a:t>
            </a:r>
            <a:r>
              <a:rPr lang="en-US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nolist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modify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carsinfo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Index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Make / </a:t>
            </a:r>
            <a:r>
              <a:rPr lang="en-US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Updatecentiles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100" b="1" dirty="0">
                <a:solidFill>
                  <a:srgbClr val="008080"/>
                </a:solidFill>
                <a:latin typeface="Courier New" panose="02070309020205020404" pitchFamily="49" charset="0"/>
              </a:rPr>
              <a:t>5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quit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100" dirty="0">
              <a:solidFill>
                <a:srgbClr val="008000"/>
              </a:solidFill>
              <a:latin typeface="Courier New" panose="020703090202050204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1536B1-86EF-433C-8980-DF83C79B3375}"/>
              </a:ext>
            </a:extLst>
          </p:cNvPr>
          <p:cNvGrpSpPr/>
          <p:nvPr/>
        </p:nvGrpSpPr>
        <p:grpSpPr>
          <a:xfrm>
            <a:off x="4258476" y="2860470"/>
            <a:ext cx="4365266" cy="432057"/>
            <a:chOff x="4258476" y="2860470"/>
            <a:chExt cx="4365266" cy="43205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A6819EB-8943-45AA-B0F0-721E51FB4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8476" y="2860470"/>
              <a:ext cx="4365266" cy="432057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CEB94F5-A4C6-4D89-BDE5-E74CCC5DCDF5}"/>
                </a:ext>
              </a:extLst>
            </p:cNvPr>
            <p:cNvSpPr/>
            <p:nvPr/>
          </p:nvSpPr>
          <p:spPr bwMode="auto">
            <a:xfrm>
              <a:off x="6871063" y="3030323"/>
              <a:ext cx="1722780" cy="245480"/>
            </a:xfrm>
            <a:prstGeom prst="roundRect">
              <a:avLst/>
            </a:prstGeom>
            <a:solidFill>
              <a:srgbClr val="FFC000">
                <a:alpha val="19000"/>
              </a:srgbClr>
            </a:solidFill>
            <a:ln w="127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D7D324-F3D0-41C2-AEBE-A589BAE80C15}"/>
                </a:ext>
              </a:extLst>
            </p:cNvPr>
            <p:cNvSpPr/>
            <p:nvPr/>
          </p:nvSpPr>
          <p:spPr>
            <a:xfrm>
              <a:off x="4258477" y="2860470"/>
              <a:ext cx="4365265" cy="432057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D7A36D7-860F-41B9-9BCD-412A4DBDB898}"/>
              </a:ext>
            </a:extLst>
          </p:cNvPr>
          <p:cNvSpPr/>
          <p:nvPr/>
        </p:nvSpPr>
        <p:spPr>
          <a:xfrm>
            <a:off x="6504709" y="2036618"/>
            <a:ext cx="1662546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3492C1-B86B-433C-8DAE-FAFE645DB871}"/>
              </a:ext>
            </a:extLst>
          </p:cNvPr>
          <p:cNvSpPr/>
          <p:nvPr/>
        </p:nvSpPr>
        <p:spPr>
          <a:xfrm>
            <a:off x="6871063" y="3030323"/>
            <a:ext cx="1722780" cy="262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082900-50F9-4D08-A9D6-7F44DF6FC14B}"/>
              </a:ext>
            </a:extLst>
          </p:cNvPr>
          <p:cNvSpPr/>
          <p:nvPr/>
        </p:nvSpPr>
        <p:spPr>
          <a:xfrm>
            <a:off x="4276348" y="4187536"/>
            <a:ext cx="3246670" cy="176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07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41FCE-E28A-49C2-B611-A9E008196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5A936-A98A-43F5-8FE4-FD6C9F9872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85F6A-5083-483E-A0A3-C6292948BA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77617" y="2461213"/>
            <a:ext cx="1332964" cy="61174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sz="4000" b="1" dirty="0"/>
              <a:t>Demo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6704144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3E79-0E3B-47DF-928A-0A172FAE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Take Away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E49E9-C33E-45F7-8DE9-500D920185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A381-415F-4561-BEF4-168A463CD1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Cross Environment Data Access</a:t>
            </a:r>
          </a:p>
          <a:p>
            <a:r>
              <a:rPr lang="en-US" altLang="zh-CN" dirty="0"/>
              <a:t>CVP can expand the character variable length</a:t>
            </a:r>
          </a:p>
          <a:p>
            <a:pPr lvl="1"/>
            <a:r>
              <a:rPr lang="en-US" altLang="zh-CN" dirty="0"/>
              <a:t>CVPMULTIPLIER</a:t>
            </a:r>
          </a:p>
          <a:p>
            <a:pPr lvl="1"/>
            <a:r>
              <a:rPr lang="en-US" altLang="zh-CN" dirty="0"/>
              <a:t>CVPBYTES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CVPFORMATWIDTH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SAS Format and index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Migrate manually (format procedure)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Migrate manually (datasets procedure)</a:t>
            </a:r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30941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369046"/>
            <a:ext cx="9144000" cy="5847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2019201"/>
            <a:ext cx="9144000" cy="1764842"/>
          </a:xfrm>
        </p:spPr>
        <p:txBody>
          <a:bodyPr/>
          <a:lstStyle/>
          <a:p>
            <a:r>
              <a:rPr lang="en-US" dirty="0"/>
              <a:t>Contact Information</a:t>
            </a:r>
            <a:br>
              <a:rPr lang="en-US" dirty="0"/>
            </a:br>
            <a:r>
              <a:rPr lang="en-US" dirty="0"/>
              <a:t>fang.meng@sas.com</a:t>
            </a:r>
          </a:p>
          <a:p>
            <a:endParaRPr lang="en-US" dirty="0"/>
          </a:p>
          <a:p>
            <a:r>
              <a:rPr lang="en-US" sz="3200" dirty="0">
                <a:latin typeface="+mj-lt"/>
                <a:ea typeface="+mj-ea"/>
                <a:cs typeface="+mj-cs"/>
              </a:rPr>
              <a:t>Reminder:</a:t>
            </a:r>
            <a:br>
              <a:rPr lang="en-US" dirty="0"/>
            </a:br>
            <a:r>
              <a:rPr lang="en-US" dirty="0"/>
              <a:t>Complete your session survey in the conference mobile app. </a:t>
            </a:r>
          </a:p>
        </p:txBody>
      </p:sp>
    </p:spTree>
    <p:extLst>
      <p:ext uri="{BB962C8B-B14F-4D97-AF65-F5344CB8AC3E}">
        <p14:creationId xmlns:p14="http://schemas.microsoft.com/office/powerpoint/2010/main" val="8019219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161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657967"/>
            <a:ext cx="9144000" cy="584775"/>
          </a:xfrm>
        </p:spPr>
        <p:txBody>
          <a:bodyPr/>
          <a:lstStyle/>
          <a:p>
            <a:r>
              <a:rPr lang="en-US" dirty="0"/>
              <a:t>Fang Meng, SAS Institute Inc.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12360" y="1344084"/>
            <a:ext cx="8719281" cy="617861"/>
          </a:xfrm>
        </p:spPr>
        <p:txBody>
          <a:bodyPr/>
          <a:lstStyle/>
          <a:p>
            <a:pPr algn="l"/>
            <a:r>
              <a:rPr lang="en-US" dirty="0"/>
              <a:t>Fang Meng is Test at SAS Institute Inc. Beijing R&amp;D. I work in SAS solution validation and implementation support in CI products. 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3E950CB-8876-4F19-83DD-FE307B5DFB11}"/>
              </a:ext>
            </a:extLst>
          </p:cNvPr>
          <p:cNvSpPr txBox="1">
            <a:spLocks/>
          </p:cNvSpPr>
          <p:nvPr/>
        </p:nvSpPr>
        <p:spPr>
          <a:xfrm>
            <a:off x="212360" y="2571750"/>
            <a:ext cx="9144000" cy="58477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ctr" defTabSz="182880">
              <a:spcBef>
                <a:spcPct val="0"/>
              </a:spcBef>
              <a:buNone/>
              <a:defRPr lang="en-US" sz="3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Elizabeth Bales, SAS Institute Inc.</a:t>
            </a:r>
            <a:endParaRPr lang="zh-CN" alt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FAD84D5-46BD-44A4-B072-73E805BFE6E2}"/>
              </a:ext>
            </a:extLst>
          </p:cNvPr>
          <p:cNvSpPr txBox="1">
            <a:spLocks/>
          </p:cNvSpPr>
          <p:nvPr/>
        </p:nvSpPr>
        <p:spPr>
          <a:xfrm>
            <a:off x="284813" y="3136257"/>
            <a:ext cx="8646828" cy="114108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-182880" algn="ctr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Arial" pitchFamily="34" charset="0"/>
              <a:buNone/>
              <a:defRPr sz="20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Arial" pitchFamily="34" charset="0"/>
              <a:buChar char="•"/>
              <a:tabLst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728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8016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63040" indent="-18288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459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Elizabeth is a Senior Software Manager in the Platform Research and Development Division at SAS Institute. Elizabeth manages the Software Globalization R&amp;D team which provides Internationalization (I18N) features for SAS products and tools that find I18N violations in software.</a:t>
            </a:r>
          </a:p>
        </p:txBody>
      </p:sp>
    </p:spTree>
    <p:extLst>
      <p:ext uri="{BB962C8B-B14F-4D97-AF65-F5344CB8AC3E}">
        <p14:creationId xmlns:p14="http://schemas.microsoft.com/office/powerpoint/2010/main" val="24167691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711E-6E95-44C5-8A41-F0014A1A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CVP </a:t>
            </a:r>
            <a:r>
              <a:rPr lang="en-US" altLang="zh-CN" dirty="0"/>
              <a:t>for the Best Migration Experience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35B25-F395-40B9-BDFD-A45622E7A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Fang Meng, SAS Institute Inc.</a:t>
            </a:r>
          </a:p>
        </p:txBody>
      </p:sp>
    </p:spTree>
    <p:extLst>
      <p:ext uri="{BB962C8B-B14F-4D97-AF65-F5344CB8AC3E}">
        <p14:creationId xmlns:p14="http://schemas.microsoft.com/office/powerpoint/2010/main" val="69598380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5438-635A-405A-B627-E505A80A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33D7D-02EC-409B-A9AC-E563024493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F29A1-13E2-4236-B6AD-8CB24ABFE76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Transcode character variables to SAS </a:t>
            </a:r>
            <a:r>
              <a:rPr lang="en-US" altLang="zh-CN" dirty="0" err="1"/>
              <a:t>Viya</a:t>
            </a:r>
            <a:r>
              <a:rPr lang="en-US" altLang="zh-CN" dirty="0"/>
              <a:t> with CEDA</a:t>
            </a:r>
          </a:p>
          <a:p>
            <a:r>
              <a:rPr lang="en-US" altLang="zh-CN" dirty="0"/>
              <a:t>Expand the character variables space with CVP engine in SAS </a:t>
            </a:r>
            <a:r>
              <a:rPr lang="en-US" altLang="zh-CN" dirty="0" err="1"/>
              <a:t>Viya</a:t>
            </a:r>
            <a:endParaRPr lang="en-US" altLang="zh-CN" dirty="0"/>
          </a:p>
          <a:p>
            <a:r>
              <a:rPr lang="en-US" altLang="zh-CN" dirty="0"/>
              <a:t>Migrate format catalogs to SAS </a:t>
            </a:r>
            <a:r>
              <a:rPr lang="en-US" altLang="zh-CN" dirty="0" err="1"/>
              <a:t>Viya</a:t>
            </a:r>
            <a:endParaRPr lang="en-US" altLang="zh-CN" dirty="0"/>
          </a:p>
          <a:p>
            <a:r>
              <a:rPr lang="en-US" altLang="zh-CN" dirty="0"/>
              <a:t>Migrate indexes to SAS </a:t>
            </a:r>
            <a:r>
              <a:rPr lang="en-US" altLang="zh-CN" dirty="0" err="1"/>
              <a:t>Viya</a:t>
            </a:r>
            <a:endParaRPr lang="en-US" altLang="zh-CN" dirty="0"/>
          </a:p>
          <a:p>
            <a:r>
              <a:rPr lang="en-US" altLang="zh-CN" dirty="0"/>
              <a:t>Demo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56134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86797E7-3544-4BE8-BD93-194802D3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18" y="1517152"/>
            <a:ext cx="3538567" cy="305256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37BAC50-FDAA-423B-BC08-BDCC26C67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55" y="2957707"/>
            <a:ext cx="1057275" cy="17145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A1C82FE3-60EC-432B-A83A-FEB0DF330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07" y="3471524"/>
            <a:ext cx="1085850" cy="200025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1990954-A125-4AEF-A7B3-F39BBDED9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880" y="4000540"/>
            <a:ext cx="1219200" cy="200025"/>
          </a:xfrm>
          <a:prstGeom prst="rect">
            <a:avLst/>
          </a:prstGeom>
        </p:spPr>
      </p:pic>
      <p:cxnSp>
        <p:nvCxnSpPr>
          <p:cNvPr id="9" name="Straight Arrow Connector 7">
            <a:extLst>
              <a:ext uri="{FF2B5EF4-FFF2-40B4-BE49-F238E27FC236}">
                <a16:creationId xmlns:a16="http://schemas.microsoft.com/office/drawing/2014/main" id="{16E2901F-CD1B-45C7-A4F9-402297D147B1}"/>
              </a:ext>
            </a:extLst>
          </p:cNvPr>
          <p:cNvCxnSpPr>
            <a:endCxn id="14" idx="3"/>
          </p:cNvCxnSpPr>
          <p:nvPr/>
        </p:nvCxnSpPr>
        <p:spPr bwMode="auto">
          <a:xfrm flipH="1" flipV="1">
            <a:off x="2352763" y="2549451"/>
            <a:ext cx="2394842" cy="145108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8">
            <a:extLst>
              <a:ext uri="{FF2B5EF4-FFF2-40B4-BE49-F238E27FC236}">
                <a16:creationId xmlns:a16="http://schemas.microsoft.com/office/drawing/2014/main" id="{22025BE6-0940-41BC-B690-52765D967AD3}"/>
              </a:ext>
            </a:extLst>
          </p:cNvPr>
          <p:cNvCxnSpPr>
            <a:endCxn id="7" idx="3"/>
          </p:cNvCxnSpPr>
          <p:nvPr/>
        </p:nvCxnSpPr>
        <p:spPr bwMode="auto">
          <a:xfrm flipH="1">
            <a:off x="1776257" y="2684595"/>
            <a:ext cx="3603772" cy="8869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9">
            <a:extLst>
              <a:ext uri="{FF2B5EF4-FFF2-40B4-BE49-F238E27FC236}">
                <a16:creationId xmlns:a16="http://schemas.microsoft.com/office/drawing/2014/main" id="{F13954D3-6B4C-46EF-AE3C-33246582919D}"/>
              </a:ext>
            </a:extLst>
          </p:cNvPr>
          <p:cNvCxnSpPr>
            <a:endCxn id="8" idx="3"/>
          </p:cNvCxnSpPr>
          <p:nvPr/>
        </p:nvCxnSpPr>
        <p:spPr bwMode="auto">
          <a:xfrm flipH="1" flipV="1">
            <a:off x="1856080" y="4100553"/>
            <a:ext cx="1480702" cy="24433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0">
            <a:extLst>
              <a:ext uri="{FF2B5EF4-FFF2-40B4-BE49-F238E27FC236}">
                <a16:creationId xmlns:a16="http://schemas.microsoft.com/office/drawing/2014/main" id="{2D098CF1-906F-470B-9961-BD9D7436CC45}"/>
              </a:ext>
            </a:extLst>
          </p:cNvPr>
          <p:cNvCxnSpPr>
            <a:endCxn id="6" idx="3"/>
          </p:cNvCxnSpPr>
          <p:nvPr/>
        </p:nvCxnSpPr>
        <p:spPr bwMode="auto">
          <a:xfrm flipH="1">
            <a:off x="1784030" y="2908288"/>
            <a:ext cx="2271736" cy="13514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1">
            <a:extLst>
              <a:ext uri="{FF2B5EF4-FFF2-40B4-BE49-F238E27FC236}">
                <a16:creationId xmlns:a16="http://schemas.microsoft.com/office/drawing/2014/main" id="{FCCA03BD-19E9-48EA-9E8E-AD84134912F3}"/>
              </a:ext>
            </a:extLst>
          </p:cNvPr>
          <p:cNvSpPr/>
          <p:nvPr/>
        </p:nvSpPr>
        <p:spPr>
          <a:xfrm>
            <a:off x="611661" y="935912"/>
            <a:ext cx="183682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1" cap="all" dirty="0">
                <a:ln w="9000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  <a:cs typeface="Arial" panose="020B0604020202020204" pitchFamily="34" charset="0"/>
              </a:rPr>
              <a:t>PAST</a:t>
            </a:r>
            <a:endParaRPr lang="en-US" sz="2400" b="1" cap="all" dirty="0">
              <a:ln w="9000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6350" stA="55000" endA="300" endPos="45500" dir="5400000" sy="-100000" algn="bl" rotWithShape="0"/>
              </a:effectLst>
              <a:ea typeface="+mn-ea"/>
              <a:cs typeface="Arial" panose="020B0604020202020204" pitchFamily="34" charset="0"/>
            </a:endParaRPr>
          </a:p>
        </p:txBody>
      </p:sp>
      <p:pic>
        <p:nvPicPr>
          <p:cNvPr id="14" name="Picture 12">
            <a:extLst>
              <a:ext uri="{FF2B5EF4-FFF2-40B4-BE49-F238E27FC236}">
                <a16:creationId xmlns:a16="http://schemas.microsoft.com/office/drawing/2014/main" id="{0D3E3DB7-2B8A-4F80-8ECB-FDF8D9611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38" y="2463726"/>
            <a:ext cx="1609725" cy="171450"/>
          </a:xfrm>
          <a:prstGeom prst="rect">
            <a:avLst/>
          </a:prstGeom>
        </p:spPr>
      </p:pic>
      <p:pic>
        <p:nvPicPr>
          <p:cNvPr id="15" name="Picture 13">
            <a:extLst>
              <a:ext uri="{FF2B5EF4-FFF2-40B4-BE49-F238E27FC236}">
                <a16:creationId xmlns:a16="http://schemas.microsoft.com/office/drawing/2014/main" id="{B087E4AC-1693-4DBB-8361-B62BDD1AD0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489" y="1972268"/>
            <a:ext cx="1143000" cy="161925"/>
          </a:xfrm>
          <a:prstGeom prst="rect">
            <a:avLst/>
          </a:prstGeom>
        </p:spPr>
      </p:pic>
      <p:cxnSp>
        <p:nvCxnSpPr>
          <p:cNvPr id="16" name="Straight Arrow Connector 14">
            <a:extLst>
              <a:ext uri="{FF2B5EF4-FFF2-40B4-BE49-F238E27FC236}">
                <a16:creationId xmlns:a16="http://schemas.microsoft.com/office/drawing/2014/main" id="{F45AF0DF-9D33-460C-BEAE-BAD57A65B6BD}"/>
              </a:ext>
            </a:extLst>
          </p:cNvPr>
          <p:cNvCxnSpPr>
            <a:endCxn id="15" idx="3"/>
          </p:cNvCxnSpPr>
          <p:nvPr/>
        </p:nvCxnSpPr>
        <p:spPr bwMode="auto">
          <a:xfrm flipH="1">
            <a:off x="1914489" y="1788930"/>
            <a:ext cx="1017852" cy="26430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7" name="Picture 15">
            <a:extLst>
              <a:ext uri="{FF2B5EF4-FFF2-40B4-BE49-F238E27FC236}">
                <a16:creationId xmlns:a16="http://schemas.microsoft.com/office/drawing/2014/main" id="{56A3AEDB-C8BB-4B09-8A3F-354063DB31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87" y="1905253"/>
            <a:ext cx="299925" cy="249937"/>
          </a:xfrm>
          <a:prstGeom prst="rect">
            <a:avLst/>
          </a:prstGeom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E6A5DB78-3835-459A-AC78-93E6AE8AD9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6" y="2390358"/>
            <a:ext cx="299925" cy="249937"/>
          </a:xfrm>
          <a:prstGeom prst="rect">
            <a:avLst/>
          </a:prstGeom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BB104172-5075-437C-AC30-920E08DCCF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0" y="2921566"/>
            <a:ext cx="299925" cy="249937"/>
          </a:xfrm>
          <a:prstGeom prst="rect">
            <a:avLst/>
          </a:prstGeom>
        </p:spPr>
      </p:pic>
      <p:pic>
        <p:nvPicPr>
          <p:cNvPr id="20" name="Picture 18">
            <a:extLst>
              <a:ext uri="{FF2B5EF4-FFF2-40B4-BE49-F238E27FC236}">
                <a16:creationId xmlns:a16="http://schemas.microsoft.com/office/drawing/2014/main" id="{C02A9591-B378-418B-B6D7-5CCF755118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36" y="3441088"/>
            <a:ext cx="299925" cy="249937"/>
          </a:xfrm>
          <a:prstGeom prst="rect">
            <a:avLst/>
          </a:prstGeom>
        </p:spPr>
      </p:pic>
      <p:pic>
        <p:nvPicPr>
          <p:cNvPr id="21" name="Picture 19">
            <a:extLst>
              <a:ext uri="{FF2B5EF4-FFF2-40B4-BE49-F238E27FC236}">
                <a16:creationId xmlns:a16="http://schemas.microsoft.com/office/drawing/2014/main" id="{9D54B2A9-6F70-4115-8E9C-95D46648D7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36" y="3991046"/>
            <a:ext cx="299925" cy="24993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2EBE4AA-6A11-4CB5-97AC-E15EABD8CCFD}"/>
              </a:ext>
            </a:extLst>
          </p:cNvPr>
          <p:cNvGrpSpPr/>
          <p:nvPr/>
        </p:nvGrpSpPr>
        <p:grpSpPr>
          <a:xfrm>
            <a:off x="4219761" y="887496"/>
            <a:ext cx="4756991" cy="3129047"/>
            <a:chOff x="4420939" y="569282"/>
            <a:chExt cx="4756991" cy="3129047"/>
          </a:xfrm>
        </p:grpSpPr>
        <p:grpSp>
          <p:nvGrpSpPr>
            <p:cNvPr id="23" name="Group 25">
              <a:extLst>
                <a:ext uri="{FF2B5EF4-FFF2-40B4-BE49-F238E27FC236}">
                  <a16:creationId xmlns:a16="http://schemas.microsoft.com/office/drawing/2014/main" id="{28238DB8-7501-4DDF-9BE5-E15A65E15E00}"/>
                </a:ext>
              </a:extLst>
            </p:cNvPr>
            <p:cNvGrpSpPr/>
            <p:nvPr/>
          </p:nvGrpSpPr>
          <p:grpSpPr>
            <a:xfrm>
              <a:off x="4420939" y="1398802"/>
              <a:ext cx="2924179" cy="2299527"/>
              <a:chOff x="4420939" y="1398802"/>
              <a:chExt cx="2924179" cy="2299527"/>
            </a:xfrm>
          </p:grpSpPr>
          <p:cxnSp>
            <p:nvCxnSpPr>
              <p:cNvPr id="25" name="Straight Arrow Connector 27">
                <a:extLst>
                  <a:ext uri="{FF2B5EF4-FFF2-40B4-BE49-F238E27FC236}">
                    <a16:creationId xmlns:a16="http://schemas.microsoft.com/office/drawing/2014/main" id="{2E6AD2B6-4608-426B-8E13-9F88D901AD3C}"/>
                  </a:ext>
                </a:extLst>
              </p:cNvPr>
              <p:cNvCxnSpPr/>
              <p:nvPr/>
            </p:nvCxnSpPr>
            <p:spPr bwMode="auto">
              <a:xfrm>
                <a:off x="6012601" y="1398802"/>
                <a:ext cx="1332517" cy="150152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6" name="Straight Arrow Connector 28">
                <a:extLst>
                  <a:ext uri="{FF2B5EF4-FFF2-40B4-BE49-F238E27FC236}">
                    <a16:creationId xmlns:a16="http://schemas.microsoft.com/office/drawing/2014/main" id="{E55F926C-A65C-4E38-ADB9-C58D65A0B425}"/>
                  </a:ext>
                </a:extLst>
              </p:cNvPr>
              <p:cNvCxnSpPr/>
              <p:nvPr/>
            </p:nvCxnSpPr>
            <p:spPr bwMode="auto">
              <a:xfrm>
                <a:off x="5950662" y="2097641"/>
                <a:ext cx="1394456" cy="802687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7" name="Straight Arrow Connector 29">
                <a:extLst>
                  <a:ext uri="{FF2B5EF4-FFF2-40B4-BE49-F238E27FC236}">
                    <a16:creationId xmlns:a16="http://schemas.microsoft.com/office/drawing/2014/main" id="{ACE70DF4-BDEB-4D53-A3C4-B8BF0F5691BD}"/>
                  </a:ext>
                </a:extLst>
              </p:cNvPr>
              <p:cNvCxnSpPr/>
              <p:nvPr/>
            </p:nvCxnSpPr>
            <p:spPr bwMode="auto">
              <a:xfrm flipV="1">
                <a:off x="5662629" y="2900328"/>
                <a:ext cx="1682489" cy="798001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8" name="Straight Arrow Connector 30">
                <a:extLst>
                  <a:ext uri="{FF2B5EF4-FFF2-40B4-BE49-F238E27FC236}">
                    <a16:creationId xmlns:a16="http://schemas.microsoft.com/office/drawing/2014/main" id="{C32A9C92-4903-4BAD-951B-B2DE0F367E84}"/>
                  </a:ext>
                </a:extLst>
              </p:cNvPr>
              <p:cNvCxnSpPr/>
              <p:nvPr/>
            </p:nvCxnSpPr>
            <p:spPr bwMode="auto">
              <a:xfrm>
                <a:off x="4940538" y="2433875"/>
                <a:ext cx="2305088" cy="466452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9" name="Straight Arrow Connector 31">
                <a:extLst>
                  <a:ext uri="{FF2B5EF4-FFF2-40B4-BE49-F238E27FC236}">
                    <a16:creationId xmlns:a16="http://schemas.microsoft.com/office/drawing/2014/main" id="{97908CA3-A5C1-43F4-96E6-FDA259DD73D5}"/>
                  </a:ext>
                </a:extLst>
              </p:cNvPr>
              <p:cNvCxnSpPr/>
              <p:nvPr/>
            </p:nvCxnSpPr>
            <p:spPr bwMode="auto">
              <a:xfrm flipV="1">
                <a:off x="4420939" y="2900329"/>
                <a:ext cx="2924179" cy="633415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0" name="Straight Arrow Connector 32">
                <a:extLst>
                  <a:ext uri="{FF2B5EF4-FFF2-40B4-BE49-F238E27FC236}">
                    <a16:creationId xmlns:a16="http://schemas.microsoft.com/office/drawing/2014/main" id="{C44B4C0D-D2BF-4C18-BE9C-7537C39FB314}"/>
                  </a:ext>
                </a:extLst>
              </p:cNvPr>
              <p:cNvCxnSpPr/>
              <p:nvPr/>
            </p:nvCxnSpPr>
            <p:spPr bwMode="auto">
              <a:xfrm flipV="1">
                <a:off x="4464943" y="2900327"/>
                <a:ext cx="2780683" cy="9481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1" name="Straight Arrow Connector 33">
                <a:extLst>
                  <a:ext uri="{FF2B5EF4-FFF2-40B4-BE49-F238E27FC236}">
                    <a16:creationId xmlns:a16="http://schemas.microsoft.com/office/drawing/2014/main" id="{158E8C97-E177-4FDA-BF55-7E353D0C329C}"/>
                  </a:ext>
                </a:extLst>
              </p:cNvPr>
              <p:cNvCxnSpPr/>
              <p:nvPr/>
            </p:nvCxnSpPr>
            <p:spPr bwMode="auto">
              <a:xfrm>
                <a:off x="4716855" y="1495751"/>
                <a:ext cx="2591491" cy="1364507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24" name="Rectangle 26">
              <a:extLst>
                <a:ext uri="{FF2B5EF4-FFF2-40B4-BE49-F238E27FC236}">
                  <a16:creationId xmlns:a16="http://schemas.microsoft.com/office/drawing/2014/main" id="{28C60CEF-8F06-4EBC-954E-E911F8D9BE8D}"/>
                </a:ext>
              </a:extLst>
            </p:cNvPr>
            <p:cNvSpPr/>
            <p:nvPr/>
          </p:nvSpPr>
          <p:spPr>
            <a:xfrm>
              <a:off x="7341102" y="569282"/>
              <a:ext cx="1836828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400" b="1" cap="all" dirty="0">
                  <a:ln w="9000" cmpd="sng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reflection blurRad="6350" stA="55000" endA="300" endPos="45500" dir="5400000" sy="-100000" algn="bl" rotWithShape="0"/>
                  </a:effectLst>
                  <a:ea typeface="+mn-ea"/>
                  <a:cs typeface="Arial" panose="020B0604020202020204" pitchFamily="34" charset="0"/>
                </a:rPr>
                <a:t>PRESENT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A02C80-438F-4DD9-884B-B4BF172F95E3}"/>
              </a:ext>
            </a:extLst>
          </p:cNvPr>
          <p:cNvGrpSpPr/>
          <p:nvPr/>
        </p:nvGrpSpPr>
        <p:grpSpPr>
          <a:xfrm>
            <a:off x="7187944" y="2920400"/>
            <a:ext cx="2063148" cy="584775"/>
            <a:chOff x="7069650" y="3381074"/>
            <a:chExt cx="2063148" cy="584775"/>
          </a:xfrm>
        </p:grpSpPr>
        <p:sp>
          <p:nvSpPr>
            <p:cNvPr id="33" name="TextBox 24">
              <a:extLst>
                <a:ext uri="{FF2B5EF4-FFF2-40B4-BE49-F238E27FC236}">
                  <a16:creationId xmlns:a16="http://schemas.microsoft.com/office/drawing/2014/main" id="{36DACCC9-8D87-4346-872D-8E31AE738458}"/>
                </a:ext>
              </a:extLst>
            </p:cNvPr>
            <p:cNvSpPr txBox="1"/>
            <p:nvPr/>
          </p:nvSpPr>
          <p:spPr>
            <a:xfrm>
              <a:off x="7358416" y="3381074"/>
              <a:ext cx="17743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SAS </a:t>
              </a:r>
              <a:r>
                <a:rPr lang="en-US" sz="1600" b="1" dirty="0" err="1"/>
                <a:t>Viya</a:t>
              </a:r>
              <a:r>
                <a:rPr lang="en-US" sz="1600" b="1" dirty="0"/>
                <a:t> </a:t>
              </a:r>
            </a:p>
            <a:p>
              <a:r>
                <a:rPr lang="en-US" sz="1600" b="1" dirty="0"/>
                <a:t>(UTF-8 encoding)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C4581CD-9F1A-4C7F-AF32-11ACF8AD7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69650" y="3559894"/>
              <a:ext cx="356495" cy="238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189136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C59CD-ACE3-47B7-9FF3-E6BC154B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Transcode character variables to UTF-8 encoding with CEDA(1/2)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62DF1-07D6-4BD0-906C-41F264C4E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26F501-9432-4ED5-AEF9-B806F5736E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Cross Environment Data Access (CEDA)</a:t>
            </a:r>
          </a:p>
          <a:p>
            <a:pPr lvl="1"/>
            <a:r>
              <a:rPr lang="en-US" altLang="zh-CN" dirty="0"/>
              <a:t>Transcode the characters in input data from its original encoding to the current session encoding if the encodings are not the same.</a:t>
            </a:r>
          </a:p>
          <a:p>
            <a:pPr lvl="1"/>
            <a:r>
              <a:rPr lang="en-US" altLang="zh-CN" dirty="0"/>
              <a:t>Run automatically and transparently.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E4A7E-CFE6-44B7-AD29-6192A0759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59" y="2937873"/>
            <a:ext cx="7965462" cy="169026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13D2FF8-5BBD-4132-AA53-A71FA9456E67}"/>
              </a:ext>
            </a:extLst>
          </p:cNvPr>
          <p:cNvGrpSpPr/>
          <p:nvPr/>
        </p:nvGrpSpPr>
        <p:grpSpPr>
          <a:xfrm>
            <a:off x="610569" y="2994718"/>
            <a:ext cx="2757669" cy="1319348"/>
            <a:chOff x="610569" y="2994718"/>
            <a:chExt cx="2757669" cy="13193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059EBD-02D0-4172-9D34-AF57D55BEA01}"/>
                </a:ext>
              </a:extLst>
            </p:cNvPr>
            <p:cNvSpPr/>
            <p:nvPr/>
          </p:nvSpPr>
          <p:spPr>
            <a:xfrm>
              <a:off x="610569" y="2994718"/>
              <a:ext cx="974393" cy="15675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4B8326E-BDD7-4BF0-B4DD-624F6DA1E6DF}"/>
                </a:ext>
              </a:extLst>
            </p:cNvPr>
            <p:cNvSpPr/>
            <p:nvPr/>
          </p:nvSpPr>
          <p:spPr>
            <a:xfrm>
              <a:off x="1574277" y="4157312"/>
              <a:ext cx="1793961" cy="15675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21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9A7C-F7BC-4B30-85F1-81797585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Transcode character variables to UTF-8 encoding with CEDA(2/2)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9CBD9-719C-4247-AFB0-9849A8A967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40BD7-31E5-4CAB-993D-C6410D4F833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6364" y="1016459"/>
            <a:ext cx="8122220" cy="3642853"/>
          </a:xfrm>
        </p:spPr>
        <p:txBody>
          <a:bodyPr/>
          <a:lstStyle/>
          <a:p>
            <a:r>
              <a:rPr lang="en-US" altLang="zh-CN" dirty="0"/>
              <a:t>Truncation warnings or errors occur when the length of character variable is not enough to store the UTF-8 characters.</a:t>
            </a:r>
            <a:endParaRPr lang="zh-CN" altLang="en-US" dirty="0"/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8F2F3032-0283-4501-8C59-7B9797890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225570"/>
              </p:ext>
            </p:extLst>
          </p:nvPr>
        </p:nvGraphicFramePr>
        <p:xfrm>
          <a:off x="911167" y="2506508"/>
          <a:ext cx="4328809" cy="82571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478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72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Euro symbol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WLATIN1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UTF-8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9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€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E282AC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urved Up Arrow 8">
            <a:extLst>
              <a:ext uri="{FF2B5EF4-FFF2-40B4-BE49-F238E27FC236}">
                <a16:creationId xmlns:a16="http://schemas.microsoft.com/office/drawing/2014/main" id="{4333BE6C-6EC2-4352-9F04-66FD4D51BA2A}"/>
              </a:ext>
            </a:extLst>
          </p:cNvPr>
          <p:cNvSpPr/>
          <p:nvPr/>
        </p:nvSpPr>
        <p:spPr bwMode="auto">
          <a:xfrm>
            <a:off x="2876155" y="3924551"/>
            <a:ext cx="1366735" cy="434625"/>
          </a:xfrm>
          <a:prstGeom prst="curvedUp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1F00E337-71E5-4572-933E-76144970E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30414"/>
              </p:ext>
            </p:extLst>
          </p:nvPr>
        </p:nvGraphicFramePr>
        <p:xfrm>
          <a:off x="2389771" y="3479333"/>
          <a:ext cx="2850205" cy="37198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41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9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9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 byte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 bytes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Group 10">
            <a:extLst>
              <a:ext uri="{FF2B5EF4-FFF2-40B4-BE49-F238E27FC236}">
                <a16:creationId xmlns:a16="http://schemas.microsoft.com/office/drawing/2014/main" id="{EBAD82FE-FA8F-4EB2-91D6-99E307B8E385}"/>
              </a:ext>
            </a:extLst>
          </p:cNvPr>
          <p:cNvGrpSpPr/>
          <p:nvPr/>
        </p:nvGrpSpPr>
        <p:grpSpPr>
          <a:xfrm>
            <a:off x="5130510" y="2303464"/>
            <a:ext cx="4577162" cy="1102312"/>
            <a:chOff x="5429225" y="2274552"/>
            <a:chExt cx="4686765" cy="1102312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AA4D09DF-5654-4CAF-B3B4-4029F17C78E1}"/>
                </a:ext>
              </a:extLst>
            </p:cNvPr>
            <p:cNvSpPr/>
            <p:nvPr/>
          </p:nvSpPr>
          <p:spPr>
            <a:xfrm>
              <a:off x="5429225" y="2730533"/>
              <a:ext cx="318226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buClrTx/>
              </a:pPr>
              <a:r>
                <a:rPr lang="en-US" sz="1800" dirty="0">
                  <a:solidFill>
                    <a:schemeClr val="tx1"/>
                  </a:solidFill>
                </a:rPr>
                <a:t>to expand the space of character variables.</a:t>
              </a:r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18A74237-EBE1-4E04-856B-7A88DF3569C5}"/>
                </a:ext>
              </a:extLst>
            </p:cNvPr>
            <p:cNvSpPr/>
            <p:nvPr/>
          </p:nvSpPr>
          <p:spPr>
            <a:xfrm>
              <a:off x="6554858" y="2274552"/>
              <a:ext cx="930996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CVP</a:t>
              </a:r>
            </a:p>
          </p:txBody>
        </p:sp>
        <p:sp>
          <p:nvSpPr>
            <p:cNvPr id="11" name="Rectangle 19">
              <a:extLst>
                <a:ext uri="{FF2B5EF4-FFF2-40B4-BE49-F238E27FC236}">
                  <a16:creationId xmlns:a16="http://schemas.microsoft.com/office/drawing/2014/main" id="{62A96ADA-9BAD-48DC-88EF-99A1BCF0ACD5}"/>
                </a:ext>
              </a:extLst>
            </p:cNvPr>
            <p:cNvSpPr/>
            <p:nvPr/>
          </p:nvSpPr>
          <p:spPr>
            <a:xfrm>
              <a:off x="5429225" y="2393086"/>
              <a:ext cx="31822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buClrTx/>
              </a:pPr>
              <a:r>
                <a:rPr lang="en-US" sz="1800" dirty="0">
                  <a:solidFill>
                    <a:schemeClr val="tx1"/>
                  </a:solidFill>
                </a:rPr>
                <a:t>Using</a:t>
              </a:r>
            </a:p>
          </p:txBody>
        </p:sp>
        <p:sp>
          <p:nvSpPr>
            <p:cNvPr id="12" name="Rectangle 20">
              <a:extLst>
                <a:ext uri="{FF2B5EF4-FFF2-40B4-BE49-F238E27FC236}">
                  <a16:creationId xmlns:a16="http://schemas.microsoft.com/office/drawing/2014/main" id="{C398221E-72D9-4614-BEA5-CFCCA335B45D}"/>
                </a:ext>
              </a:extLst>
            </p:cNvPr>
            <p:cNvSpPr/>
            <p:nvPr/>
          </p:nvSpPr>
          <p:spPr>
            <a:xfrm>
              <a:off x="6933727" y="2415146"/>
              <a:ext cx="31822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buClrTx/>
              </a:pPr>
              <a:r>
                <a:rPr lang="en-US" sz="1800" dirty="0">
                  <a:solidFill>
                    <a:schemeClr val="tx1"/>
                  </a:solidFill>
                </a:rPr>
                <a:t>engine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439242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97C5AC-6C36-4198-8802-7A5F18CE2BBA}"/>
              </a:ext>
            </a:extLst>
          </p:cNvPr>
          <p:cNvPicPr/>
          <p:nvPr/>
        </p:nvPicPr>
        <p:blipFill rotWithShape="1">
          <a:blip r:embed="rId3"/>
          <a:srcRect t="26494"/>
          <a:stretch/>
        </p:blipFill>
        <p:spPr>
          <a:xfrm>
            <a:off x="4920392" y="2050921"/>
            <a:ext cx="3949288" cy="455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9606E3-8397-45C0-AC25-D857BF51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Using CVP Engine to expand the space (1/2)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B646A-334D-4102-B833-20EA743107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1E9C1-7DFF-4302-86EB-A13F4343DA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6364" y="952069"/>
            <a:ext cx="7891272" cy="364285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Character Variables Padding (CVP) engine expands the length of character variables. By default, the expansion amount is 1.5 times in 9.4M5, and 0(AUTO) in SAS Viya.</a:t>
            </a:r>
            <a:endParaRPr lang="zh-CN" altLang="en-US" sz="2400" dirty="0"/>
          </a:p>
        </p:txBody>
      </p:sp>
      <p:sp>
        <p:nvSpPr>
          <p:cNvPr id="5" name="Right Arrow 11">
            <a:extLst>
              <a:ext uri="{FF2B5EF4-FFF2-40B4-BE49-F238E27FC236}">
                <a16:creationId xmlns:a16="http://schemas.microsoft.com/office/drawing/2014/main" id="{776699F3-3604-4AC3-B7FE-9E7AD04D1CAD}"/>
              </a:ext>
            </a:extLst>
          </p:cNvPr>
          <p:cNvSpPr/>
          <p:nvPr/>
        </p:nvSpPr>
        <p:spPr bwMode="auto">
          <a:xfrm>
            <a:off x="3659799" y="3136770"/>
            <a:ext cx="1721791" cy="827908"/>
          </a:xfrm>
          <a:prstGeom prst="rightArrow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r>
              <a:rPr lang="en-US" sz="1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itchFamily="34" charset="0"/>
                <a:ea typeface="ＭＳ Ｐゴシック" pitchFamily="34" charset="-128"/>
              </a:rPr>
              <a:t>CVP LIBNAME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593918-53E4-4FF5-8B9A-AD75C2621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113" y="2554248"/>
            <a:ext cx="2587707" cy="1992952"/>
          </a:xfrm>
          <a:prstGeom prst="rect">
            <a:avLst/>
          </a:prstGeom>
        </p:spPr>
      </p:pic>
      <p:sp>
        <p:nvSpPr>
          <p:cNvPr id="9" name="Rounded Rectangle 14">
            <a:extLst>
              <a:ext uri="{FF2B5EF4-FFF2-40B4-BE49-F238E27FC236}">
                <a16:creationId xmlns:a16="http://schemas.microsoft.com/office/drawing/2014/main" id="{2AC5D99D-1295-4938-B08F-00CDBB42CD97}"/>
              </a:ext>
            </a:extLst>
          </p:cNvPr>
          <p:cNvSpPr/>
          <p:nvPr/>
        </p:nvSpPr>
        <p:spPr bwMode="auto">
          <a:xfrm>
            <a:off x="6618789" y="3890421"/>
            <a:ext cx="815136" cy="208137"/>
          </a:xfrm>
          <a:prstGeom prst="round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4C0398-2FAB-4850-BC17-59606BA49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501" y="2247310"/>
            <a:ext cx="2390775" cy="2343150"/>
          </a:xfrm>
          <a:prstGeom prst="rect">
            <a:avLst/>
          </a:prstGeom>
        </p:spPr>
      </p:pic>
      <p:sp>
        <p:nvSpPr>
          <p:cNvPr id="15" name="Rounded Rectangle 18">
            <a:extLst>
              <a:ext uri="{FF2B5EF4-FFF2-40B4-BE49-F238E27FC236}">
                <a16:creationId xmlns:a16="http://schemas.microsoft.com/office/drawing/2014/main" id="{E0AC8823-7525-47AF-9FF5-C904C239C558}"/>
              </a:ext>
            </a:extLst>
          </p:cNvPr>
          <p:cNvSpPr/>
          <p:nvPr/>
        </p:nvSpPr>
        <p:spPr bwMode="auto">
          <a:xfrm>
            <a:off x="1969251" y="3803070"/>
            <a:ext cx="799580" cy="274706"/>
          </a:xfrm>
          <a:prstGeom prst="round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A1E0A5-0EDA-4D8C-A221-71A858BCA445}"/>
              </a:ext>
            </a:extLst>
          </p:cNvPr>
          <p:cNvSpPr/>
          <p:nvPr/>
        </p:nvSpPr>
        <p:spPr>
          <a:xfrm>
            <a:off x="4944620" y="2055797"/>
            <a:ext cx="3141880" cy="19151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5360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27553-31DE-49FF-91C3-9571FC5A8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Using CVP Engine to expand the space (2/2)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B8956-997E-44DB-8835-96CA23F0A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0126B-A5F9-410F-8BB4-AE0FD6F82E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4180" y="1016459"/>
            <a:ext cx="8312111" cy="3642853"/>
          </a:xfrm>
        </p:spPr>
        <p:txBody>
          <a:bodyPr/>
          <a:lstStyle/>
          <a:p>
            <a:r>
              <a:rPr lang="en-US" altLang="zh-CN" sz="2000" dirty="0"/>
              <a:t>CVPMULTIPLIER </a:t>
            </a:r>
            <a:r>
              <a:rPr lang="en-US" altLang="zh-CN" sz="2000" dirty="0">
                <a:solidFill>
                  <a:schemeClr val="tx1"/>
                </a:solidFill>
              </a:rPr>
              <a:t>can specify the expansion amount.</a:t>
            </a:r>
          </a:p>
          <a:p>
            <a:r>
              <a:rPr lang="en-US" altLang="zh-CN" sz="2000" dirty="0"/>
              <a:t>CVPBYTES</a:t>
            </a:r>
            <a:r>
              <a:rPr lang="en-US" altLang="zh-CN" sz="2000" dirty="0">
                <a:solidFill>
                  <a:schemeClr val="tx1"/>
                </a:solidFill>
              </a:rPr>
              <a:t> can  specify the number of bytes.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CVPFORMATWIDTH can specify whether to expand the character format width.</a:t>
            </a:r>
          </a:p>
          <a:p>
            <a:endParaRPr lang="zh-CN" altLang="en-US" dirty="0"/>
          </a:p>
        </p:txBody>
      </p:sp>
      <p:sp>
        <p:nvSpPr>
          <p:cNvPr id="5" name="Folded Corner 3">
            <a:extLst>
              <a:ext uri="{FF2B5EF4-FFF2-40B4-BE49-F238E27FC236}">
                <a16:creationId xmlns:a16="http://schemas.microsoft.com/office/drawing/2014/main" id="{476057D7-7E28-429F-9235-0FA70C27B698}"/>
              </a:ext>
            </a:extLst>
          </p:cNvPr>
          <p:cNvSpPr/>
          <p:nvPr/>
        </p:nvSpPr>
        <p:spPr bwMode="auto">
          <a:xfrm>
            <a:off x="2119468" y="4034677"/>
            <a:ext cx="5827499" cy="416423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108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/* Expand the character variables length 3 times*/</a:t>
            </a:r>
            <a:endParaRPr lang="en-US" sz="11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libname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euclib2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CVP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800080"/>
                </a:solidFill>
                <a:latin typeface="Courier New" panose="02070309020205020404" pitchFamily="49" charset="0"/>
              </a:rPr>
              <a:t>"/home/</a:t>
            </a:r>
            <a:r>
              <a:rPr lang="en-US" sz="1100" dirty="0" err="1">
                <a:solidFill>
                  <a:srgbClr val="800080"/>
                </a:solidFill>
                <a:latin typeface="Courier New" panose="02070309020205020404" pitchFamily="49" charset="0"/>
              </a:rPr>
              <a:t>sasdemo</a:t>
            </a:r>
            <a:r>
              <a:rPr lang="en-US" sz="1100" dirty="0">
                <a:solidFill>
                  <a:srgbClr val="800080"/>
                </a:solidFill>
                <a:latin typeface="Courier New" panose="02070309020205020404" pitchFamily="49" charset="0"/>
              </a:rPr>
              <a:t>/</a:t>
            </a:r>
            <a:r>
              <a:rPr lang="en-US" sz="1100" dirty="0" err="1">
                <a:solidFill>
                  <a:srgbClr val="800080"/>
                </a:solidFill>
                <a:latin typeface="Courier New" panose="02070309020205020404" pitchFamily="49" charset="0"/>
              </a:rPr>
              <a:t>demoscript</a:t>
            </a:r>
            <a:r>
              <a:rPr lang="en-US" sz="1100" dirty="0">
                <a:solidFill>
                  <a:srgbClr val="800080"/>
                </a:solidFill>
                <a:latin typeface="Courier New" panose="02070309020205020404" pitchFamily="49" charset="0"/>
              </a:rPr>
              <a:t>/data"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CVPMULTIPLIER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100" b="1" dirty="0">
                <a:solidFill>
                  <a:srgbClr val="008080"/>
                </a:solidFill>
                <a:latin typeface="Courier New" panose="02070309020205020404" pitchFamily="49" charset="0"/>
              </a:rPr>
              <a:t>3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7084061-B654-4931-A3F2-9DB1406AD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807742"/>
              </p:ext>
            </p:extLst>
          </p:nvPr>
        </p:nvGraphicFramePr>
        <p:xfrm>
          <a:off x="2119469" y="2161787"/>
          <a:ext cx="5582763" cy="827738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1759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1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723"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WLATIN1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byte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Character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 Length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988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</a:rPr>
                        <a:t>€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1B4891E8-F5E8-41A9-9B83-133377A57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242886"/>
              </p:ext>
            </p:extLst>
          </p:nvPr>
        </p:nvGraphicFramePr>
        <p:xfrm>
          <a:off x="2119468" y="3075639"/>
          <a:ext cx="5582764" cy="827738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1759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2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1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723"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byte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Character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 Length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988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</a:rPr>
                        <a:t>€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962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SAS Global Forum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S-External-16x9" id="{C1EFCE6E-4A51-8F45-86D3-D8C239ACF85F}" vid="{C711A0A3-BFA7-1C4B-88B4-5E2549CF554C}"/>
    </a:ext>
  </a:extLst>
</a:theme>
</file>

<file path=ppt/theme/theme2.xml><?xml version="1.0" encoding="utf-8"?>
<a:theme xmlns:a="http://schemas.openxmlformats.org/drawingml/2006/main" name="1_SAS Global Forum">
  <a:themeElements>
    <a:clrScheme name="Custom 4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S-External-16x9" id="{C1EFCE6E-4A51-8F45-86D3-D8C239ACF85F}" vid="{C711A0A3-BFA7-1C4B-88B4-5E2549CF554C}"/>
    </a:ext>
  </a:extLst>
</a:theme>
</file>

<file path=ppt/theme/theme3.xml><?xml version="1.0" encoding="utf-8"?>
<a:theme xmlns:a="http://schemas.openxmlformats.org/drawingml/2006/main" name="2_SAS Global Forum">
  <a:themeElements>
    <a:clrScheme name="Custom 4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S-External-16x9" id="{C1EFCE6E-4A51-8F45-86D3-D8C239ACF85F}" vid="{C711A0A3-BFA7-1C4B-88B4-5E2549CF554C}"/>
    </a:ext>
  </a:extLst>
</a:theme>
</file>

<file path=ppt/theme/theme4.xml><?xml version="1.0" encoding="utf-8"?>
<a:theme xmlns:a="http://schemas.openxmlformats.org/drawingml/2006/main" name="3_SAS Global Forum">
  <a:themeElements>
    <a:clrScheme name="Custom 4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S-External-16x9" id="{C1EFCE6E-4A51-8F45-86D3-D8C239ACF85F}" vid="{C711A0A3-BFA7-1C4B-88B4-5E2549CF554C}"/>
    </a:ext>
  </a:extLst>
</a:theme>
</file>

<file path=ppt/theme/theme5.xml><?xml version="1.0" encoding="utf-8"?>
<a:theme xmlns:a="http://schemas.openxmlformats.org/drawingml/2006/main" name="Office Theme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Presentation-Fonts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Presentation-Fonts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5C1021B7AD524F987CEAE9F121ED2A" ma:contentTypeVersion="1" ma:contentTypeDescription="Create a new document." ma:contentTypeScope="" ma:versionID="fec5e633b82bfabc89fb23ea53820570">
  <xsd:schema xmlns:xsd="http://www.w3.org/2001/XMLSchema" xmlns:xs="http://www.w3.org/2001/XMLSchema" xmlns:p="http://schemas.microsoft.com/office/2006/metadata/properties" xmlns:ns2="04eb8f91-3424-4417-9905-f35501c6fb2c" targetNamespace="http://schemas.microsoft.com/office/2006/metadata/properties" ma:root="true" ma:fieldsID="e1fc501967236a05d335de0f8a635362" ns2:_="">
    <xsd:import namespace="04eb8f91-3424-4417-9905-f35501c6fb2c"/>
    <xsd:element name="properties">
      <xsd:complexType>
        <xsd:sequence>
          <xsd:element name="documentManagement">
            <xsd:complexType>
              <xsd:all>
                <xsd:element ref="ns2:Topi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eb8f91-3424-4417-9905-f35501c6fb2c" elementFormDefault="qualified">
    <xsd:import namespace="http://schemas.microsoft.com/office/2006/documentManagement/types"/>
    <xsd:import namespace="http://schemas.microsoft.com/office/infopath/2007/PartnerControls"/>
    <xsd:element name="Topic" ma:index="8" nillable="true" ma:displayName="Topic" ma:format="Dropdown" ma:internalName="Topic">
      <xsd:simpleType>
        <xsd:restriction base="dms:Choice">
          <xsd:enumeration value="Academic Summit"/>
          <xsd:enumeration value="Agenda"/>
          <xsd:enumeration value="Budget"/>
          <xsd:enumeration value="BU Dinners"/>
          <xsd:enumeration value="CADs"/>
          <xsd:enumeration value="Communications: External"/>
          <xsd:enumeration value="Communications: Internal"/>
          <xsd:enumeration value="Conference Committee Meetings"/>
          <xsd:enumeration value="Content: Call for Papers"/>
          <xsd:enumeration value="Content: Editorial Review Board"/>
          <xsd:enumeration value="Content: Executive Program"/>
          <xsd:enumeration value="Content: Paper Management"/>
          <xsd:enumeration value="Content: Schedule"/>
          <xsd:enumeration value="Content: Speaker Agreements"/>
          <xsd:enumeration value="FAQ - SAS GF"/>
          <xsd:enumeration value="Images/Ads"/>
          <xsd:enumeration value="IT"/>
          <xsd:enumeration value="Logistics: Catering"/>
          <xsd:enumeration value="Logistics: General"/>
          <xsd:enumeration value="Logistics: Space Planning"/>
          <xsd:enumeration value="Marketing"/>
          <xsd:enumeration value="Meeting Center"/>
          <xsd:enumeration value="Phone Numbers"/>
          <xsd:enumeration value="Photos"/>
          <xsd:enumeration value="Presentations"/>
          <xsd:enumeration value="Project Management"/>
          <xsd:enumeration value="Registration"/>
          <xsd:enumeration value="SAS Training"/>
          <xsd:enumeration value="Shipping"/>
          <xsd:enumeration value="Signage"/>
          <xsd:enumeration value="Social Media"/>
          <xsd:enumeration value="Sponsorships"/>
          <xsd:enumeration value="Staffing"/>
          <xsd:enumeration value="Student/Faculty Programs"/>
          <xsd:enumeration value="Survey"/>
          <xsd:enumeration value="Team Meetings"/>
          <xsd:enumeration value="The Quad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C9A930-3B8E-40AB-98D3-A0FC037FB7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DE6AFC-5B5A-430F-8606-FAC01503EB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eb8f91-3424-4417-9905-f35501c6fb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SAS-External-16x9</Template>
  <TotalTime>0</TotalTime>
  <Words>1773</Words>
  <Application>Microsoft Office PowerPoint</Application>
  <PresentationFormat>On-screen Show (16:9)</PresentationFormat>
  <Paragraphs>169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Wingdings</vt:lpstr>
      <vt:lpstr>SAS Global Forum</vt:lpstr>
      <vt:lpstr>1_SAS Global Forum</vt:lpstr>
      <vt:lpstr>2_SAS Global Forum</vt:lpstr>
      <vt:lpstr>3_SAS Global Forum</vt:lpstr>
      <vt:lpstr>PowerPoint Presentation</vt:lpstr>
      <vt:lpstr>Fang Meng, SAS Institute Inc.</vt:lpstr>
      <vt:lpstr>Using CVP for the Best Migration Experience</vt:lpstr>
      <vt:lpstr>Outline</vt:lpstr>
      <vt:lpstr>Background</vt:lpstr>
      <vt:lpstr>Transcode character variables to UTF-8 encoding with CEDA(1/2)</vt:lpstr>
      <vt:lpstr>Transcode character variables to UTF-8 encoding with CEDA(2/2)</vt:lpstr>
      <vt:lpstr>Using CVP Engine to expand the space (1/2)</vt:lpstr>
      <vt:lpstr>Using CVP Engine to expand the space (2/2)</vt:lpstr>
      <vt:lpstr>Migrate Format Catalog to UTF-8 (1/2)</vt:lpstr>
      <vt:lpstr>Migrate Format Catalog to UTF-8 (2/2)</vt:lpstr>
      <vt:lpstr>Migrate indexes (1/2)</vt:lpstr>
      <vt:lpstr>Migrate indexes (2/2)</vt:lpstr>
      <vt:lpstr>PowerPoint Presentation</vt:lpstr>
      <vt:lpstr>Take Away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 Global Forum PowerPoint For Presenters</dc:title>
  <dc:creator/>
  <cp:lastModifiedBy/>
  <cp:revision>3</cp:revision>
  <dcterms:created xsi:type="dcterms:W3CDTF">2017-01-12T19:36:50Z</dcterms:created>
  <dcterms:modified xsi:type="dcterms:W3CDTF">2020-02-17T07:46:00Z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0x0101000B5C1021B7AD524F987CEAE9F121ED2A</vt:lpwstr>
  </property>
</Properties>
</file>